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2"/>
  </p:notesMasterIdLst>
  <p:handoutMasterIdLst>
    <p:handoutMasterId r:id="rId73"/>
  </p:handoutMasterIdLst>
  <p:sldIdLst>
    <p:sldId id="256" r:id="rId5"/>
    <p:sldId id="257" r:id="rId6"/>
    <p:sldId id="321" r:id="rId7"/>
    <p:sldId id="269" r:id="rId8"/>
    <p:sldId id="270" r:id="rId9"/>
    <p:sldId id="273" r:id="rId10"/>
    <p:sldId id="258" r:id="rId11"/>
    <p:sldId id="271" r:id="rId12"/>
    <p:sldId id="272" r:id="rId13"/>
    <p:sldId id="322" r:id="rId14"/>
    <p:sldId id="274" r:id="rId15"/>
    <p:sldId id="275" r:id="rId16"/>
    <p:sldId id="276" r:id="rId17"/>
    <p:sldId id="277" r:id="rId18"/>
    <p:sldId id="278" r:id="rId19"/>
    <p:sldId id="279" r:id="rId20"/>
    <p:sldId id="280" r:id="rId21"/>
    <p:sldId id="281" r:id="rId22"/>
    <p:sldId id="282" r:id="rId23"/>
    <p:sldId id="323" r:id="rId24"/>
    <p:sldId id="306" r:id="rId25"/>
    <p:sldId id="324" r:id="rId26"/>
    <p:sldId id="325" r:id="rId27"/>
    <p:sldId id="326" r:id="rId28"/>
    <p:sldId id="327" r:id="rId29"/>
    <p:sldId id="333" r:id="rId30"/>
    <p:sldId id="328" r:id="rId31"/>
    <p:sldId id="334" r:id="rId32"/>
    <p:sldId id="329" r:id="rId33"/>
    <p:sldId id="330" r:id="rId34"/>
    <p:sldId id="331" r:id="rId35"/>
    <p:sldId id="332" r:id="rId36"/>
    <p:sldId id="335" r:id="rId37"/>
    <p:sldId id="336" r:id="rId38"/>
    <p:sldId id="337" r:id="rId39"/>
    <p:sldId id="338" r:id="rId40"/>
    <p:sldId id="263" r:id="rId41"/>
    <p:sldId id="268" r:id="rId42"/>
    <p:sldId id="265" r:id="rId43"/>
    <p:sldId id="266" r:id="rId44"/>
    <p:sldId id="267" r:id="rId45"/>
    <p:sldId id="339" r:id="rId46"/>
    <p:sldId id="340" r:id="rId47"/>
    <p:sldId id="341" r:id="rId48"/>
    <p:sldId id="342" r:id="rId49"/>
    <p:sldId id="343" r:id="rId50"/>
    <p:sldId id="344" r:id="rId51"/>
    <p:sldId id="345" r:id="rId52"/>
    <p:sldId id="346" r:id="rId53"/>
    <p:sldId id="347" r:id="rId54"/>
    <p:sldId id="348" r:id="rId55"/>
    <p:sldId id="301" r:id="rId56"/>
    <p:sldId id="302" r:id="rId57"/>
    <p:sldId id="303" r:id="rId58"/>
    <p:sldId id="309" r:id="rId59"/>
    <p:sldId id="283" r:id="rId60"/>
    <p:sldId id="285" r:id="rId61"/>
    <p:sldId id="286" r:id="rId62"/>
    <p:sldId id="287" r:id="rId63"/>
    <p:sldId id="288" r:id="rId64"/>
    <p:sldId id="289" r:id="rId65"/>
    <p:sldId id="284" r:id="rId66"/>
    <p:sldId id="290" r:id="rId67"/>
    <p:sldId id="291" r:id="rId68"/>
    <p:sldId id="292" r:id="rId69"/>
    <p:sldId id="293" r:id="rId70"/>
    <p:sldId id="30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82619" autoAdjust="0"/>
  </p:normalViewPr>
  <p:slideViewPr>
    <p:cSldViewPr snapToGrid="0" showGuides="1">
      <p:cViewPr varScale="1">
        <p:scale>
          <a:sx n="91" d="100"/>
          <a:sy n="91" d="100"/>
        </p:scale>
        <p:origin x="1674" y="90"/>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10/22/2023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10/22/2023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Công nghệ Bluetooth đã phát triển từ Bluetooth cổ điển sang Bluetooth thông minh. Phiên bản mới nhất, Bluetooth 5, đã tăng phạm vi lên gấp bốn lần, tăng gấp đôi tốc độ và có tần số phát sóng dữ liệu nhiều hơn 800% so với các phiên bản trước đó.</a:t>
            </a:r>
            <a:endParaRPr lang="en-US"/>
          </a:p>
          <a:p>
            <a:endParaRPr lang="en-US"/>
          </a:p>
          <a:p>
            <a:endParaRPr lang="en-US"/>
          </a:p>
        </p:txBody>
      </p:sp>
      <p:sp>
        <p:nvSpPr>
          <p:cNvPr id="4" name="Slide Number Placeholder 3"/>
          <p:cNvSpPr>
            <a:spLocks noGrp="1"/>
          </p:cNvSpPr>
          <p:nvPr>
            <p:ph type="sldNum" sz="quarter" idx="5"/>
          </p:nvPr>
        </p:nvSpPr>
        <p:spPr/>
        <p:txBody>
          <a:bodyPr/>
          <a:lstStyle/>
          <a:p>
            <a:fld id="{BCF3874D-A20A-4B3E-9C12-F524953D5B76}" type="slidenum">
              <a:rPr lang="en-US" smtClean="0"/>
              <a:t>26</a:t>
            </a:fld>
            <a:endParaRPr lang="en-US" dirty="0"/>
          </a:p>
        </p:txBody>
      </p:sp>
    </p:spTree>
    <p:extLst>
      <p:ext uri="{BB962C8B-B14F-4D97-AF65-F5344CB8AC3E}">
        <p14:creationId xmlns:p14="http://schemas.microsoft.com/office/powerpoint/2010/main" val="871737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Điều phối viên Zigbee chịu trách nhiệm quản lý các máy khách Zigbee, hình thành và duy trì mạng ZigBee. Mỗi điều phối viên ZigBee có thể kết nối với tám thiết bị ZigBee, bao gồm sự kết hợp giữa máy khách và bộ định tuyến.</a:t>
            </a:r>
          </a:p>
          <a:p>
            <a:r>
              <a:rPr lang="vi-VN"/>
              <a:t>Các bộ định tuyến ZigBee được sử dụng để kết nối dữ liệu giữa khách hàng ZigBee và các điều phối viên ZigBee khi chúng ở xa nhau. Hình dưới đây cho thấy ba loại cấu trúc liên kết ZigBee.</a:t>
            </a:r>
            <a:endParaRPr lang="en-US"/>
          </a:p>
        </p:txBody>
      </p:sp>
      <p:sp>
        <p:nvSpPr>
          <p:cNvPr id="4" name="Slide Number Placeholder 3"/>
          <p:cNvSpPr>
            <a:spLocks noGrp="1"/>
          </p:cNvSpPr>
          <p:nvPr>
            <p:ph type="sldNum" sz="quarter" idx="5"/>
          </p:nvPr>
        </p:nvSpPr>
        <p:spPr/>
        <p:txBody>
          <a:bodyPr/>
          <a:lstStyle/>
          <a:p>
            <a:fld id="{BCF3874D-A20A-4B3E-9C12-F524953D5B76}" type="slidenum">
              <a:rPr lang="en-US" smtClean="0"/>
              <a:t>28</a:t>
            </a:fld>
            <a:endParaRPr lang="en-US" dirty="0"/>
          </a:p>
        </p:txBody>
      </p:sp>
    </p:spTree>
    <p:extLst>
      <p:ext uri="{BB962C8B-B14F-4D97-AF65-F5344CB8AC3E}">
        <p14:creationId xmlns:p14="http://schemas.microsoft.com/office/powerpoint/2010/main" val="375863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Answer: traffic - </a:t>
            </a:r>
            <a:r>
              <a:rPr lang="en-US" b="0" i="0">
                <a:solidFill>
                  <a:srgbClr val="454545"/>
                </a:solidFill>
                <a:effectLst/>
                <a:latin typeface="Inter"/>
              </a:rPr>
              <a:t>Safe streets</a:t>
            </a:r>
          </a:p>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60</a:t>
            </a:fld>
            <a:endParaRPr lang="en-US"/>
          </a:p>
        </p:txBody>
      </p:sp>
    </p:spTree>
    <p:extLst>
      <p:ext uri="{BB962C8B-B14F-4D97-AF65-F5344CB8AC3E}">
        <p14:creationId xmlns:p14="http://schemas.microsoft.com/office/powerpoint/2010/main" val="618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1,3,4</a:t>
            </a:r>
          </a:p>
        </p:txBody>
      </p:sp>
      <p:sp>
        <p:nvSpPr>
          <p:cNvPr id="4" name="Slide Number Placeholder 3"/>
          <p:cNvSpPr>
            <a:spLocks noGrp="1"/>
          </p:cNvSpPr>
          <p:nvPr>
            <p:ph type="sldNum" sz="quarter" idx="5"/>
          </p:nvPr>
        </p:nvSpPr>
        <p:spPr/>
        <p:txBody>
          <a:bodyPr/>
          <a:lstStyle/>
          <a:p>
            <a:fld id="{0A3C37BE-C303-496D-B5CD-85F2937540FC}" type="slidenum">
              <a:rPr lang="en-US" smtClean="0"/>
              <a:t>61</a:t>
            </a:fld>
            <a:endParaRPr lang="en-US"/>
          </a:p>
        </p:txBody>
      </p:sp>
    </p:spTree>
    <p:extLst>
      <p:ext uri="{BB962C8B-B14F-4D97-AF65-F5344CB8AC3E}">
        <p14:creationId xmlns:p14="http://schemas.microsoft.com/office/powerpoint/2010/main" val="20200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2</a:t>
            </a:r>
          </a:p>
        </p:txBody>
      </p:sp>
      <p:sp>
        <p:nvSpPr>
          <p:cNvPr id="4" name="Slide Number Placeholder 3"/>
          <p:cNvSpPr>
            <a:spLocks noGrp="1"/>
          </p:cNvSpPr>
          <p:nvPr>
            <p:ph type="sldNum" sz="quarter" idx="5"/>
          </p:nvPr>
        </p:nvSpPr>
        <p:spPr/>
        <p:txBody>
          <a:bodyPr/>
          <a:lstStyle/>
          <a:p>
            <a:fld id="{0A3C37BE-C303-496D-B5CD-85F2937540FC}" type="slidenum">
              <a:rPr lang="en-US" smtClean="0"/>
              <a:t>63</a:t>
            </a:fld>
            <a:endParaRPr lang="en-US"/>
          </a:p>
        </p:txBody>
      </p:sp>
    </p:spTree>
    <p:extLst>
      <p:ext uri="{BB962C8B-B14F-4D97-AF65-F5344CB8AC3E}">
        <p14:creationId xmlns:p14="http://schemas.microsoft.com/office/powerpoint/2010/main" val="324865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2</a:t>
            </a:r>
          </a:p>
        </p:txBody>
      </p:sp>
      <p:sp>
        <p:nvSpPr>
          <p:cNvPr id="4" name="Slide Number Placeholder 3"/>
          <p:cNvSpPr>
            <a:spLocks noGrp="1"/>
          </p:cNvSpPr>
          <p:nvPr>
            <p:ph type="sldNum" sz="quarter" idx="5"/>
          </p:nvPr>
        </p:nvSpPr>
        <p:spPr/>
        <p:txBody>
          <a:bodyPr/>
          <a:lstStyle/>
          <a:p>
            <a:fld id="{0A3C37BE-C303-496D-B5CD-85F2937540FC}" type="slidenum">
              <a:rPr lang="en-US" smtClean="0"/>
              <a:t>64</a:t>
            </a:fld>
            <a:endParaRPr lang="en-US"/>
          </a:p>
        </p:txBody>
      </p:sp>
    </p:spTree>
    <p:extLst>
      <p:ext uri="{BB962C8B-B14F-4D97-AF65-F5344CB8AC3E}">
        <p14:creationId xmlns:p14="http://schemas.microsoft.com/office/powerpoint/2010/main" val="3777269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3</a:t>
            </a:r>
          </a:p>
        </p:txBody>
      </p:sp>
      <p:sp>
        <p:nvSpPr>
          <p:cNvPr id="4" name="Slide Number Placeholder 3"/>
          <p:cNvSpPr>
            <a:spLocks noGrp="1"/>
          </p:cNvSpPr>
          <p:nvPr>
            <p:ph type="sldNum" sz="quarter" idx="5"/>
          </p:nvPr>
        </p:nvSpPr>
        <p:spPr/>
        <p:txBody>
          <a:bodyPr/>
          <a:lstStyle/>
          <a:p>
            <a:fld id="{0A3C37BE-C303-496D-B5CD-85F2937540FC}" type="slidenum">
              <a:rPr lang="en-US" smtClean="0"/>
              <a:t>65</a:t>
            </a:fld>
            <a:endParaRPr lang="en-US"/>
          </a:p>
        </p:txBody>
      </p:sp>
    </p:spTree>
    <p:extLst>
      <p:ext uri="{BB962C8B-B14F-4D97-AF65-F5344CB8AC3E}">
        <p14:creationId xmlns:p14="http://schemas.microsoft.com/office/powerpoint/2010/main" val="3428904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3</a:t>
            </a:r>
          </a:p>
        </p:txBody>
      </p:sp>
      <p:sp>
        <p:nvSpPr>
          <p:cNvPr id="4" name="Slide Number Placeholder 3"/>
          <p:cNvSpPr>
            <a:spLocks noGrp="1"/>
          </p:cNvSpPr>
          <p:nvPr>
            <p:ph type="sldNum" sz="quarter" idx="5"/>
          </p:nvPr>
        </p:nvSpPr>
        <p:spPr/>
        <p:txBody>
          <a:bodyPr/>
          <a:lstStyle/>
          <a:p>
            <a:fld id="{0A3C37BE-C303-496D-B5CD-85F2937540FC}" type="slidenum">
              <a:rPr lang="en-US" smtClean="0"/>
              <a:t>66</a:t>
            </a:fld>
            <a:endParaRPr lang="en-US"/>
          </a:p>
        </p:txBody>
      </p:sp>
    </p:spTree>
    <p:extLst>
      <p:ext uri="{BB962C8B-B14F-4D97-AF65-F5344CB8AC3E}">
        <p14:creationId xmlns:p14="http://schemas.microsoft.com/office/powerpoint/2010/main" val="313052401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10/22/2023</a:t>
            </a:fld>
            <a:endParaRPr lang="en-US"/>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10/22/2023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10/22/2023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10/22/2023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10/22/2023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10/22/2023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10/22/2023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10/22/2023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10/22/2023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10/22/2023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10/22/2023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10/22/2023</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Br5aJa6MkBc" TargetMode="External"/><Relationship Id="rId2" Type="http://schemas.openxmlformats.org/officeDocument/2006/relationships/hyperlink" Target="https://www.youtube.com/watch?v=bANfnYDTzxE" TargetMode="External"/><Relationship Id="rId1" Type="http://schemas.openxmlformats.org/officeDocument/2006/relationships/slideLayout" Target="../slideLayouts/slideLayout2.xml"/><Relationship Id="rId4" Type="http://schemas.openxmlformats.org/officeDocument/2006/relationships/hyperlink" Target="https://www.youtube.com/watch?v=wmSMLSHhReU"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iotvietnam.com/" TargetMode="External"/><Relationship Id="rId2" Type="http://schemas.openxmlformats.org/officeDocument/2006/relationships/hyperlink" Target="https://iotvn.vn/" TargetMode="External"/><Relationship Id="rId1" Type="http://schemas.openxmlformats.org/officeDocument/2006/relationships/slideLayout" Target="../slideLayouts/slideLayout2.xml"/><Relationship Id="rId5" Type="http://schemas.openxmlformats.org/officeDocument/2006/relationships/hyperlink" Target="https://theinternetofthings.eu/" TargetMode="External"/><Relationship Id="rId4" Type="http://schemas.openxmlformats.org/officeDocument/2006/relationships/hyperlink" Target="https://internetofthingswiki.co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youtu.be/2Dk352Cc7yw"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22852" y="2292094"/>
            <a:ext cx="6216098" cy="2219691"/>
          </a:xfrm>
        </p:spPr>
        <p:txBody>
          <a:bodyPr anchor="ctr"/>
          <a:lstStyle/>
          <a:p>
            <a:pPr algn="ctr"/>
            <a:br>
              <a:rPr lang="en-US"/>
            </a:br>
            <a:r>
              <a:rPr lang="en-US"/>
              <a:t>internet of thing</a:t>
            </a:r>
          </a:p>
        </p:txBody>
      </p:sp>
      <p:sp>
        <p:nvSpPr>
          <p:cNvPr id="7" name="Subtitle 6"/>
          <p:cNvSpPr>
            <a:spLocks noGrp="1"/>
          </p:cNvSpPr>
          <p:nvPr>
            <p:ph type="subTitle" idx="1"/>
          </p:nvPr>
        </p:nvSpPr>
        <p:spPr>
          <a:xfrm>
            <a:off x="863876" y="4034002"/>
            <a:ext cx="5734050" cy="955565"/>
          </a:xfrm>
        </p:spPr>
        <p:txBody>
          <a:bodyPr/>
          <a:lstStyle/>
          <a:p>
            <a:r>
              <a:rPr lang="en-US"/>
              <a:t>IOT</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7FB13-0744-3CFF-220C-D826AE3C0485}"/>
              </a:ext>
            </a:extLst>
          </p:cNvPr>
          <p:cNvSpPr>
            <a:spLocks noGrp="1"/>
          </p:cNvSpPr>
          <p:nvPr>
            <p:ph type="ctrTitle"/>
          </p:nvPr>
        </p:nvSpPr>
        <p:spPr/>
        <p:txBody>
          <a:bodyPr/>
          <a:lstStyle/>
          <a:p>
            <a:r>
              <a:rPr lang="vi-VN">
                <a:latin typeface="Arial" panose="020B0604020202020204" pitchFamily="34" charset="0"/>
                <a:cs typeface="Arial" panose="020B0604020202020204" pitchFamily="34" charset="0"/>
              </a:rPr>
              <a:t>Tầm nhìn, Xu hướng mới nổi, Ý nghĩa kinh tế</a:t>
            </a:r>
            <a:r>
              <a:rPr lang="en-US">
                <a:latin typeface="Arial" panose="020B0604020202020204" pitchFamily="34" charset="0"/>
                <a:cs typeface="Arial" panose="020B0604020202020204" pitchFamily="34" charset="0"/>
              </a:rPr>
              <a:t>,…</a:t>
            </a:r>
            <a:endParaRPr lang="en-US"/>
          </a:p>
        </p:txBody>
      </p:sp>
      <p:sp>
        <p:nvSpPr>
          <p:cNvPr id="5" name="Subtitle 4">
            <a:extLst>
              <a:ext uri="{FF2B5EF4-FFF2-40B4-BE49-F238E27FC236}">
                <a16:creationId xmlns:a16="http://schemas.microsoft.com/office/drawing/2014/main" id="{F9298DB0-1BFB-9F93-9143-EEC5E79B021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3877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81CA-286F-4717-AB13-FF7383F38D49}"/>
              </a:ext>
            </a:extLst>
          </p:cNvPr>
          <p:cNvSpPr>
            <a:spLocks noGrp="1"/>
          </p:cNvSpPr>
          <p:nvPr>
            <p:ph type="title"/>
          </p:nvPr>
        </p:nvSpPr>
        <p:spPr/>
        <p:txBody>
          <a:bodyPr/>
          <a:lstStyle/>
          <a:p>
            <a:r>
              <a:rPr lang="en-US"/>
              <a:t>Có </a:t>
            </a:r>
            <a:r>
              <a:rPr lang="vi-VN"/>
              <a:t>chín nơi IoT tạo ra giá trị</a:t>
            </a:r>
            <a:endParaRPr lang="en-US"/>
          </a:p>
        </p:txBody>
      </p:sp>
      <p:graphicFrame>
        <p:nvGraphicFramePr>
          <p:cNvPr id="4" name="Table 4">
            <a:extLst>
              <a:ext uri="{FF2B5EF4-FFF2-40B4-BE49-F238E27FC236}">
                <a16:creationId xmlns:a16="http://schemas.microsoft.com/office/drawing/2014/main" id="{CBC28997-D6F2-4AC0-B929-6F8A891B5F1F}"/>
              </a:ext>
            </a:extLst>
          </p:cNvPr>
          <p:cNvGraphicFramePr>
            <a:graphicFrameLocks noGrp="1"/>
          </p:cNvGraphicFramePr>
          <p:nvPr>
            <p:ph idx="1"/>
            <p:extLst>
              <p:ext uri="{D42A27DB-BD31-4B8C-83A1-F6EECF244321}">
                <p14:modId xmlns:p14="http://schemas.microsoft.com/office/powerpoint/2010/main" val="3541959106"/>
              </p:ext>
            </p:extLst>
          </p:nvPr>
        </p:nvGraphicFramePr>
        <p:xfrm>
          <a:off x="356460" y="1316613"/>
          <a:ext cx="11437749" cy="5236055"/>
        </p:xfrm>
        <a:graphic>
          <a:graphicData uri="http://schemas.openxmlformats.org/drawingml/2006/table">
            <a:tbl>
              <a:tblPr firstRow="1" bandRow="1">
                <a:tableStyleId>{5940675A-B579-460E-94D1-54222C63F5DA}</a:tableStyleId>
              </a:tblPr>
              <a:tblGrid>
                <a:gridCol w="3812583">
                  <a:extLst>
                    <a:ext uri="{9D8B030D-6E8A-4147-A177-3AD203B41FA5}">
                      <a16:colId xmlns:a16="http://schemas.microsoft.com/office/drawing/2014/main" val="3637702842"/>
                    </a:ext>
                  </a:extLst>
                </a:gridCol>
                <a:gridCol w="3812583">
                  <a:extLst>
                    <a:ext uri="{9D8B030D-6E8A-4147-A177-3AD203B41FA5}">
                      <a16:colId xmlns:a16="http://schemas.microsoft.com/office/drawing/2014/main" val="2541063382"/>
                    </a:ext>
                  </a:extLst>
                </a:gridCol>
                <a:gridCol w="3812583">
                  <a:extLst>
                    <a:ext uri="{9D8B030D-6E8A-4147-A177-3AD203B41FA5}">
                      <a16:colId xmlns:a16="http://schemas.microsoft.com/office/drawing/2014/main" val="1606759402"/>
                    </a:ext>
                  </a:extLst>
                </a:gridCol>
              </a:tblGrid>
              <a:tr h="387007">
                <a:tc>
                  <a:txBody>
                    <a:bodyPr/>
                    <a:lstStyle/>
                    <a:p>
                      <a:pPr algn="ctr"/>
                      <a:r>
                        <a:rPr lang="en-US" b="1"/>
                        <a:t>Nơi thiết lập</a:t>
                      </a:r>
                    </a:p>
                  </a:txBody>
                  <a:tcPr/>
                </a:tc>
                <a:tc>
                  <a:txBody>
                    <a:bodyPr/>
                    <a:lstStyle/>
                    <a:p>
                      <a:pPr algn="ctr"/>
                      <a:r>
                        <a:rPr lang="en-US" b="1"/>
                        <a:t>Mô tả</a:t>
                      </a:r>
                    </a:p>
                  </a:txBody>
                  <a:tcPr/>
                </a:tc>
                <a:tc>
                  <a:txBody>
                    <a:bodyPr/>
                    <a:lstStyle/>
                    <a:p>
                      <a:pPr algn="ctr"/>
                      <a:r>
                        <a:rPr lang="en-US" b="1"/>
                        <a:t>Ví dụ</a:t>
                      </a:r>
                    </a:p>
                  </a:txBody>
                  <a:tcPr/>
                </a:tc>
                <a:extLst>
                  <a:ext uri="{0D108BD9-81ED-4DB2-BD59-A6C34878D82A}">
                    <a16:rowId xmlns:a16="http://schemas.microsoft.com/office/drawing/2014/main" val="2692251375"/>
                  </a:ext>
                </a:extLst>
              </a:tr>
              <a:tr h="1520027">
                <a:tc>
                  <a:txBody>
                    <a:bodyPr/>
                    <a:lstStyle/>
                    <a:p>
                      <a:r>
                        <a:rPr lang="en-US"/>
                        <a:t>Human </a:t>
                      </a:r>
                    </a:p>
                  </a:txBody>
                  <a:tcPr/>
                </a:tc>
                <a:tc>
                  <a:txBody>
                    <a:bodyPr/>
                    <a:lstStyle/>
                    <a:p>
                      <a:r>
                        <a:rPr lang="vi-VN"/>
                        <a:t>Các thiết bị gắn vào hoặc bên trong cơ thể con người</a:t>
                      </a:r>
                      <a:endParaRPr lang="en-US"/>
                    </a:p>
                  </a:txBody>
                  <a:tcPr/>
                </a:tc>
                <a:tc>
                  <a:txBody>
                    <a:bodyPr/>
                    <a:lstStyle/>
                    <a:p>
                      <a:r>
                        <a:rPr lang="vi-VN"/>
                        <a:t>Các thiết bị (thiết bị đeo được và có thể ăn được) để theo dõi và duy trì sức khỏe và thể chất của con người; quản lý bệnh tật, tăng cường thể lực, năng suất cao hơn</a:t>
                      </a:r>
                      <a:endParaRPr lang="en-US"/>
                    </a:p>
                  </a:txBody>
                  <a:tcPr/>
                </a:tc>
                <a:extLst>
                  <a:ext uri="{0D108BD9-81ED-4DB2-BD59-A6C34878D82A}">
                    <a16:rowId xmlns:a16="http://schemas.microsoft.com/office/drawing/2014/main" val="94537522"/>
                  </a:ext>
                </a:extLst>
              </a:tr>
              <a:tr h="677261">
                <a:tc>
                  <a:txBody>
                    <a:bodyPr/>
                    <a:lstStyle/>
                    <a:p>
                      <a:r>
                        <a:rPr lang="en-US"/>
                        <a:t>Home</a:t>
                      </a:r>
                    </a:p>
                  </a:txBody>
                  <a:tcPr/>
                </a:tc>
                <a:tc>
                  <a:txBody>
                    <a:bodyPr/>
                    <a:lstStyle/>
                    <a:p>
                      <a:r>
                        <a:rPr lang="vi-VN"/>
                        <a:t>Tòa nhà nơi mọi người sinh sống</a:t>
                      </a:r>
                      <a:endParaRPr lang="en-US"/>
                    </a:p>
                  </a:txBody>
                  <a:tcPr/>
                </a:tc>
                <a:tc>
                  <a:txBody>
                    <a:bodyPr/>
                    <a:lstStyle/>
                    <a:p>
                      <a:r>
                        <a:rPr lang="en-US"/>
                        <a:t>Bộ điều khiển nhà và hệ thống an ninh</a:t>
                      </a:r>
                    </a:p>
                  </a:txBody>
                  <a:tcPr/>
                </a:tc>
                <a:extLst>
                  <a:ext uri="{0D108BD9-81ED-4DB2-BD59-A6C34878D82A}">
                    <a16:rowId xmlns:a16="http://schemas.microsoft.com/office/drawing/2014/main" val="3538827351"/>
                  </a:ext>
                </a:extLst>
              </a:tr>
              <a:tr h="1422782">
                <a:tc>
                  <a:txBody>
                    <a:bodyPr/>
                    <a:lstStyle/>
                    <a:p>
                      <a:r>
                        <a:rPr lang="en-US" sz="1800" b="0" i="0" kern="1200">
                          <a:solidFill>
                            <a:schemeClr val="tx1"/>
                          </a:solidFill>
                          <a:effectLst/>
                          <a:latin typeface="+mn-lt"/>
                          <a:ea typeface="+mn-ea"/>
                          <a:cs typeface="+mn-cs"/>
                        </a:rPr>
                        <a:t>Retail</a:t>
                      </a:r>
                      <a:br>
                        <a:rPr lang="en-US" sz="1800" b="0" i="0" kern="1200">
                          <a:solidFill>
                            <a:schemeClr val="tx1"/>
                          </a:solidFill>
                          <a:effectLst/>
                          <a:latin typeface="+mn-lt"/>
                          <a:ea typeface="+mn-ea"/>
                          <a:cs typeface="+mn-cs"/>
                        </a:rPr>
                      </a:br>
                      <a:r>
                        <a:rPr lang="en-US" sz="1800" b="0" i="0" kern="1200">
                          <a:solidFill>
                            <a:schemeClr val="tx1"/>
                          </a:solidFill>
                          <a:effectLst/>
                          <a:latin typeface="+mn-lt"/>
                          <a:ea typeface="+mn-ea"/>
                          <a:cs typeface="+mn-cs"/>
                        </a:rPr>
                        <a:t>environments</a:t>
                      </a:r>
                      <a:r>
                        <a:rPr lang="en-US"/>
                        <a:t> </a:t>
                      </a:r>
                    </a:p>
                  </a:txBody>
                  <a:tcPr/>
                </a:tc>
                <a:tc>
                  <a:txBody>
                    <a:bodyPr/>
                    <a:lstStyle/>
                    <a:p>
                      <a:r>
                        <a:rPr lang="vi-VN"/>
                        <a:t>Không gian nơi người tiêu dùng tham gia vào thương mại</a:t>
                      </a:r>
                      <a:endParaRPr lang="en-US"/>
                    </a:p>
                  </a:txBody>
                  <a:tcPr/>
                </a:tc>
                <a:tc>
                  <a:txBody>
                    <a:bodyPr/>
                    <a:lstStyle/>
                    <a:p>
                      <a:r>
                        <a:rPr lang="vi-VN"/>
                        <a:t>Cửa hàng, ngân hàng, nhà hàng, đấu trường — bất cứ nơi nào người tiêu dùng cân nhắc và mua; tự thanh toán, ưu đãi tại cửa hàng, tối ưu hóa hàng tồn kho</a:t>
                      </a:r>
                      <a:endParaRPr lang="en-US"/>
                    </a:p>
                  </a:txBody>
                  <a:tcPr/>
                </a:tc>
                <a:extLst>
                  <a:ext uri="{0D108BD9-81ED-4DB2-BD59-A6C34878D82A}">
                    <a16:rowId xmlns:a16="http://schemas.microsoft.com/office/drawing/2014/main" val="2367757874"/>
                  </a:ext>
                </a:extLst>
              </a:tr>
              <a:tr h="1139856">
                <a:tc>
                  <a:txBody>
                    <a:bodyPr/>
                    <a:lstStyle/>
                    <a:p>
                      <a:r>
                        <a:rPr lang="en-US"/>
                        <a:t>Offices</a:t>
                      </a:r>
                    </a:p>
                  </a:txBody>
                  <a:tcPr/>
                </a:tc>
                <a:tc>
                  <a:txBody>
                    <a:bodyPr/>
                    <a:lstStyle/>
                    <a:p>
                      <a:r>
                        <a:rPr lang="vi-VN"/>
                        <a:t>Không gian nơi nhân viên tri thức làm việc</a:t>
                      </a:r>
                      <a:endParaRPr lang="en-US"/>
                    </a:p>
                  </a:txBody>
                  <a:tcPr/>
                </a:tc>
                <a:tc>
                  <a:txBody>
                    <a:bodyPr/>
                    <a:lstStyle/>
                    <a:p>
                      <a:r>
                        <a:rPr lang="vi-VN"/>
                        <a:t>Quản lý năng lượng và an ninh trong các tòa nhà văn phòng; cải thiện năng suất, bao gồm cả cho nhân viên di động</a:t>
                      </a:r>
                      <a:endParaRPr lang="en-US"/>
                    </a:p>
                  </a:txBody>
                  <a:tcPr/>
                </a:tc>
                <a:extLst>
                  <a:ext uri="{0D108BD9-81ED-4DB2-BD59-A6C34878D82A}">
                    <a16:rowId xmlns:a16="http://schemas.microsoft.com/office/drawing/2014/main" val="438442608"/>
                  </a:ext>
                </a:extLst>
              </a:tr>
            </a:tbl>
          </a:graphicData>
        </a:graphic>
      </p:graphicFrame>
      <p:pic>
        <p:nvPicPr>
          <p:cNvPr id="6" name="Picture 5">
            <a:extLst>
              <a:ext uri="{FF2B5EF4-FFF2-40B4-BE49-F238E27FC236}">
                <a16:creationId xmlns:a16="http://schemas.microsoft.com/office/drawing/2014/main" id="{0AA66D51-9FFB-48B3-8B2B-A5CBE81408AC}"/>
              </a:ext>
            </a:extLst>
          </p:cNvPr>
          <p:cNvPicPr>
            <a:picLocks noChangeAspect="1"/>
          </p:cNvPicPr>
          <p:nvPr/>
        </p:nvPicPr>
        <p:blipFill>
          <a:blip r:embed="rId2"/>
          <a:stretch>
            <a:fillRect/>
          </a:stretch>
        </p:blipFill>
        <p:spPr>
          <a:xfrm>
            <a:off x="2276636" y="2083311"/>
            <a:ext cx="885018" cy="663764"/>
          </a:xfrm>
          <a:prstGeom prst="rect">
            <a:avLst/>
          </a:prstGeom>
        </p:spPr>
      </p:pic>
      <p:pic>
        <p:nvPicPr>
          <p:cNvPr id="8" name="Picture 7">
            <a:extLst>
              <a:ext uri="{FF2B5EF4-FFF2-40B4-BE49-F238E27FC236}">
                <a16:creationId xmlns:a16="http://schemas.microsoft.com/office/drawing/2014/main" id="{76665264-2340-4DA2-B7C6-E219D72C0F19}"/>
              </a:ext>
            </a:extLst>
          </p:cNvPr>
          <p:cNvPicPr>
            <a:picLocks noChangeAspect="1"/>
          </p:cNvPicPr>
          <p:nvPr/>
        </p:nvPicPr>
        <p:blipFill>
          <a:blip r:embed="rId3"/>
          <a:stretch>
            <a:fillRect/>
          </a:stretch>
        </p:blipFill>
        <p:spPr>
          <a:xfrm>
            <a:off x="2257586" y="3318510"/>
            <a:ext cx="428625" cy="390525"/>
          </a:xfrm>
          <a:prstGeom prst="rect">
            <a:avLst/>
          </a:prstGeom>
        </p:spPr>
      </p:pic>
      <p:pic>
        <p:nvPicPr>
          <p:cNvPr id="10" name="Picture 9">
            <a:extLst>
              <a:ext uri="{FF2B5EF4-FFF2-40B4-BE49-F238E27FC236}">
                <a16:creationId xmlns:a16="http://schemas.microsoft.com/office/drawing/2014/main" id="{55AD3CF1-804B-47BF-BB6F-A22F1BF759C7}"/>
              </a:ext>
            </a:extLst>
          </p:cNvPr>
          <p:cNvPicPr>
            <a:picLocks noChangeAspect="1"/>
          </p:cNvPicPr>
          <p:nvPr/>
        </p:nvPicPr>
        <p:blipFill>
          <a:blip r:embed="rId4"/>
          <a:stretch>
            <a:fillRect/>
          </a:stretch>
        </p:blipFill>
        <p:spPr>
          <a:xfrm>
            <a:off x="2214683" y="4265150"/>
            <a:ext cx="943056" cy="640566"/>
          </a:xfrm>
          <a:prstGeom prst="rect">
            <a:avLst/>
          </a:prstGeom>
        </p:spPr>
      </p:pic>
      <p:pic>
        <p:nvPicPr>
          <p:cNvPr id="12" name="Picture 11">
            <a:extLst>
              <a:ext uri="{FF2B5EF4-FFF2-40B4-BE49-F238E27FC236}">
                <a16:creationId xmlns:a16="http://schemas.microsoft.com/office/drawing/2014/main" id="{F517D64E-680F-4A6E-AA60-FBC84AD4B534}"/>
              </a:ext>
            </a:extLst>
          </p:cNvPr>
          <p:cNvPicPr>
            <a:picLocks noChangeAspect="1"/>
          </p:cNvPicPr>
          <p:nvPr/>
        </p:nvPicPr>
        <p:blipFill>
          <a:blip r:embed="rId5"/>
          <a:stretch>
            <a:fillRect/>
          </a:stretch>
        </p:blipFill>
        <p:spPr>
          <a:xfrm>
            <a:off x="2206852" y="5461831"/>
            <a:ext cx="660334" cy="660334"/>
          </a:xfrm>
          <a:prstGeom prst="rect">
            <a:avLst/>
          </a:prstGeom>
        </p:spPr>
      </p:pic>
    </p:spTree>
    <p:extLst>
      <p:ext uri="{BB962C8B-B14F-4D97-AF65-F5344CB8AC3E}">
        <p14:creationId xmlns:p14="http://schemas.microsoft.com/office/powerpoint/2010/main" val="241681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81CA-286F-4717-AB13-FF7383F38D49}"/>
              </a:ext>
            </a:extLst>
          </p:cNvPr>
          <p:cNvSpPr>
            <a:spLocks noGrp="1"/>
          </p:cNvSpPr>
          <p:nvPr>
            <p:ph type="title"/>
          </p:nvPr>
        </p:nvSpPr>
        <p:spPr/>
        <p:txBody>
          <a:bodyPr/>
          <a:lstStyle/>
          <a:p>
            <a:r>
              <a:rPr lang="en-US"/>
              <a:t>Có </a:t>
            </a:r>
            <a:r>
              <a:rPr lang="vi-VN"/>
              <a:t>chín nơi IoT tạo ra giá trị</a:t>
            </a:r>
            <a:endParaRPr lang="en-US"/>
          </a:p>
        </p:txBody>
      </p:sp>
      <p:graphicFrame>
        <p:nvGraphicFramePr>
          <p:cNvPr id="4" name="Table 4">
            <a:extLst>
              <a:ext uri="{FF2B5EF4-FFF2-40B4-BE49-F238E27FC236}">
                <a16:creationId xmlns:a16="http://schemas.microsoft.com/office/drawing/2014/main" id="{CBC28997-D6F2-4AC0-B929-6F8A891B5F1F}"/>
              </a:ext>
            </a:extLst>
          </p:cNvPr>
          <p:cNvGraphicFramePr>
            <a:graphicFrameLocks noGrp="1"/>
          </p:cNvGraphicFramePr>
          <p:nvPr>
            <p:ph idx="1"/>
            <p:extLst>
              <p:ext uri="{D42A27DB-BD31-4B8C-83A1-F6EECF244321}">
                <p14:modId xmlns:p14="http://schemas.microsoft.com/office/powerpoint/2010/main" val="3758337847"/>
              </p:ext>
            </p:extLst>
          </p:nvPr>
        </p:nvGraphicFramePr>
        <p:xfrm>
          <a:off x="929898" y="1316613"/>
          <a:ext cx="10864311" cy="4284474"/>
        </p:xfrm>
        <a:graphic>
          <a:graphicData uri="http://schemas.openxmlformats.org/drawingml/2006/table">
            <a:tbl>
              <a:tblPr firstRow="1" bandRow="1">
                <a:tableStyleId>{5940675A-B579-460E-94D1-54222C63F5DA}</a:tableStyleId>
              </a:tblPr>
              <a:tblGrid>
                <a:gridCol w="3239145">
                  <a:extLst>
                    <a:ext uri="{9D8B030D-6E8A-4147-A177-3AD203B41FA5}">
                      <a16:colId xmlns:a16="http://schemas.microsoft.com/office/drawing/2014/main" val="3637702842"/>
                    </a:ext>
                  </a:extLst>
                </a:gridCol>
                <a:gridCol w="3812583">
                  <a:extLst>
                    <a:ext uri="{9D8B030D-6E8A-4147-A177-3AD203B41FA5}">
                      <a16:colId xmlns:a16="http://schemas.microsoft.com/office/drawing/2014/main" val="2541063382"/>
                    </a:ext>
                  </a:extLst>
                </a:gridCol>
                <a:gridCol w="3812583">
                  <a:extLst>
                    <a:ext uri="{9D8B030D-6E8A-4147-A177-3AD203B41FA5}">
                      <a16:colId xmlns:a16="http://schemas.microsoft.com/office/drawing/2014/main" val="1606759402"/>
                    </a:ext>
                  </a:extLst>
                </a:gridCol>
              </a:tblGrid>
              <a:tr h="387007">
                <a:tc>
                  <a:txBody>
                    <a:bodyPr/>
                    <a:lstStyle/>
                    <a:p>
                      <a:pPr algn="ctr"/>
                      <a:r>
                        <a:rPr lang="en-US" b="1"/>
                        <a:t>Nơi thiết lập</a:t>
                      </a:r>
                    </a:p>
                  </a:txBody>
                  <a:tcPr/>
                </a:tc>
                <a:tc>
                  <a:txBody>
                    <a:bodyPr/>
                    <a:lstStyle/>
                    <a:p>
                      <a:pPr algn="ctr"/>
                      <a:r>
                        <a:rPr lang="en-US" b="1"/>
                        <a:t>Mô tả</a:t>
                      </a:r>
                    </a:p>
                  </a:txBody>
                  <a:tcPr/>
                </a:tc>
                <a:tc>
                  <a:txBody>
                    <a:bodyPr/>
                    <a:lstStyle/>
                    <a:p>
                      <a:pPr algn="ctr"/>
                      <a:r>
                        <a:rPr lang="en-US" b="1"/>
                        <a:t>Ví dụ</a:t>
                      </a:r>
                    </a:p>
                  </a:txBody>
                  <a:tcPr/>
                </a:tc>
                <a:extLst>
                  <a:ext uri="{0D108BD9-81ED-4DB2-BD59-A6C34878D82A}">
                    <a16:rowId xmlns:a16="http://schemas.microsoft.com/office/drawing/2014/main" val="2692251375"/>
                  </a:ext>
                </a:extLst>
              </a:tr>
              <a:tr h="1520027">
                <a:tc>
                  <a:txBody>
                    <a:bodyPr/>
                    <a:lstStyle/>
                    <a:p>
                      <a:r>
                        <a:rPr lang="en-US" sz="1800" b="0" i="0" kern="1200">
                          <a:solidFill>
                            <a:schemeClr val="tx1"/>
                          </a:solidFill>
                          <a:effectLst/>
                          <a:latin typeface="+mn-lt"/>
                          <a:ea typeface="+mn-ea"/>
                          <a:cs typeface="+mn-cs"/>
                        </a:rPr>
                        <a:t>Factories</a:t>
                      </a:r>
                      <a:r>
                        <a:rPr lang="en-US"/>
                        <a:t> </a:t>
                      </a:r>
                      <a:br>
                        <a:rPr lang="en-US"/>
                      </a:br>
                      <a:endParaRPr lang="en-US"/>
                    </a:p>
                  </a:txBody>
                  <a:tcPr/>
                </a:tc>
                <a:tc>
                  <a:txBody>
                    <a:bodyPr/>
                    <a:lstStyle/>
                    <a:p>
                      <a:r>
                        <a:rPr lang="vi-VN"/>
                        <a:t>Môi trường sản xuất tiêu chuẩn hóa</a:t>
                      </a:r>
                      <a:endParaRPr lang="en-US"/>
                    </a:p>
                  </a:txBody>
                  <a:tcPr/>
                </a:tc>
                <a:tc>
                  <a:txBody>
                    <a:bodyPr/>
                    <a:lstStyle/>
                    <a:p>
                      <a:r>
                        <a:rPr lang="vi-VN"/>
                        <a:t>Những nơi có thói quen làm việc lặp đi lặp lại, bao gồm bệnh viện và trang trại; hiệu quả hoạt động, tối ưu hóa việc sử dụng thiết bị và hàng tồn kho</a:t>
                      </a:r>
                      <a:endParaRPr lang="en-US"/>
                    </a:p>
                  </a:txBody>
                  <a:tcPr/>
                </a:tc>
                <a:extLst>
                  <a:ext uri="{0D108BD9-81ED-4DB2-BD59-A6C34878D82A}">
                    <a16:rowId xmlns:a16="http://schemas.microsoft.com/office/drawing/2014/main" val="94537522"/>
                  </a:ext>
                </a:extLst>
              </a:tr>
              <a:tr h="677261">
                <a:tc>
                  <a:txBody>
                    <a:bodyPr/>
                    <a:lstStyle/>
                    <a:p>
                      <a:r>
                        <a:rPr lang="en-US" sz="1800" b="0" i="0" kern="1200">
                          <a:solidFill>
                            <a:schemeClr val="tx1"/>
                          </a:solidFill>
                          <a:effectLst/>
                          <a:latin typeface="+mn-lt"/>
                          <a:ea typeface="+mn-ea"/>
                          <a:cs typeface="+mn-cs"/>
                        </a:rPr>
                        <a:t>Worksites</a:t>
                      </a:r>
                      <a:r>
                        <a:rPr lang="en-US"/>
                        <a:t> </a:t>
                      </a:r>
                      <a:br>
                        <a:rPr lang="en-US"/>
                      </a:br>
                      <a:endParaRPr lang="en-US"/>
                    </a:p>
                  </a:txBody>
                  <a:tcPr/>
                </a:tc>
                <a:tc>
                  <a:txBody>
                    <a:bodyPr/>
                    <a:lstStyle/>
                    <a:p>
                      <a:r>
                        <a:rPr lang="vi-VN"/>
                        <a:t>Môi trường sản xuất tùy chỉnh</a:t>
                      </a:r>
                      <a:endParaRPr lang="en-US"/>
                    </a:p>
                  </a:txBody>
                  <a:tcPr/>
                </a:tc>
                <a:tc>
                  <a:txBody>
                    <a:bodyPr/>
                    <a:lstStyle/>
                    <a:p>
                      <a:r>
                        <a:rPr lang="en-US"/>
                        <a:t>Khai thác, dầu khí, xây dựng; hiệu quả hoạt động, bảo trì dự đoán, sức khỏe và an toàn</a:t>
                      </a:r>
                    </a:p>
                  </a:txBody>
                  <a:tcPr/>
                </a:tc>
                <a:extLst>
                  <a:ext uri="{0D108BD9-81ED-4DB2-BD59-A6C34878D82A}">
                    <a16:rowId xmlns:a16="http://schemas.microsoft.com/office/drawing/2014/main" val="3538827351"/>
                  </a:ext>
                </a:extLst>
              </a:tr>
              <a:tr h="1422782">
                <a:tc>
                  <a:txBody>
                    <a:bodyPr/>
                    <a:lstStyle/>
                    <a:p>
                      <a:r>
                        <a:rPr lang="en-US" sz="1800" b="0" i="0" kern="1200">
                          <a:solidFill>
                            <a:schemeClr val="tx1"/>
                          </a:solidFill>
                          <a:effectLst/>
                          <a:latin typeface="+mn-lt"/>
                          <a:ea typeface="+mn-ea"/>
                          <a:cs typeface="+mn-cs"/>
                        </a:rPr>
                        <a:t>Vehicles</a:t>
                      </a:r>
                      <a:r>
                        <a:rPr lang="en-US"/>
                        <a:t> </a:t>
                      </a:r>
                      <a:br>
                        <a:rPr lang="en-US"/>
                      </a:br>
                      <a:endParaRPr lang="en-US"/>
                    </a:p>
                  </a:txBody>
                  <a:tcPr/>
                </a:tc>
                <a:tc>
                  <a:txBody>
                    <a:bodyPr/>
                    <a:lstStyle/>
                    <a:p>
                      <a:r>
                        <a:rPr lang="vi-VN"/>
                        <a:t>Hệ thống bên trong phương tiện di chuyển</a:t>
                      </a:r>
                      <a:endParaRPr lang="en-US"/>
                    </a:p>
                  </a:txBody>
                  <a:tcPr/>
                </a:tc>
                <a:tc>
                  <a:txBody>
                    <a:bodyPr/>
                    <a:lstStyle/>
                    <a:p>
                      <a:r>
                        <a:rPr lang="vi-VN"/>
                        <a:t>Các phương tiện bao gồm ô tô, xe tải, tàu thủy, máy bay và tàu hỏa; bảo trì dựa trên điều kiện, thiết kế dựa trên sử dụng, phân tích trước khi bán hàng</a:t>
                      </a:r>
                      <a:endParaRPr lang="en-US"/>
                    </a:p>
                  </a:txBody>
                  <a:tcPr/>
                </a:tc>
                <a:extLst>
                  <a:ext uri="{0D108BD9-81ED-4DB2-BD59-A6C34878D82A}">
                    <a16:rowId xmlns:a16="http://schemas.microsoft.com/office/drawing/2014/main" val="2367757874"/>
                  </a:ext>
                </a:extLst>
              </a:tr>
            </a:tbl>
          </a:graphicData>
        </a:graphic>
      </p:graphicFrame>
      <p:pic>
        <p:nvPicPr>
          <p:cNvPr id="5" name="Picture 4">
            <a:extLst>
              <a:ext uri="{FF2B5EF4-FFF2-40B4-BE49-F238E27FC236}">
                <a16:creationId xmlns:a16="http://schemas.microsoft.com/office/drawing/2014/main" id="{8D27EF37-1FCC-44C8-B87E-028339C43462}"/>
              </a:ext>
            </a:extLst>
          </p:cNvPr>
          <p:cNvPicPr>
            <a:picLocks noChangeAspect="1"/>
          </p:cNvPicPr>
          <p:nvPr/>
        </p:nvPicPr>
        <p:blipFill>
          <a:blip r:embed="rId2"/>
          <a:stretch>
            <a:fillRect/>
          </a:stretch>
        </p:blipFill>
        <p:spPr>
          <a:xfrm>
            <a:off x="1822326" y="2180561"/>
            <a:ext cx="577817" cy="633376"/>
          </a:xfrm>
          <a:prstGeom prst="rect">
            <a:avLst/>
          </a:prstGeom>
        </p:spPr>
      </p:pic>
      <p:pic>
        <p:nvPicPr>
          <p:cNvPr id="9" name="Picture 8">
            <a:extLst>
              <a:ext uri="{FF2B5EF4-FFF2-40B4-BE49-F238E27FC236}">
                <a16:creationId xmlns:a16="http://schemas.microsoft.com/office/drawing/2014/main" id="{8984F57E-51D6-4249-9192-89D6DF3B6990}"/>
              </a:ext>
            </a:extLst>
          </p:cNvPr>
          <p:cNvPicPr>
            <a:picLocks noChangeAspect="1"/>
          </p:cNvPicPr>
          <p:nvPr/>
        </p:nvPicPr>
        <p:blipFill>
          <a:blip r:embed="rId3"/>
          <a:stretch>
            <a:fillRect/>
          </a:stretch>
        </p:blipFill>
        <p:spPr>
          <a:xfrm>
            <a:off x="2111234" y="3429000"/>
            <a:ext cx="457200" cy="466725"/>
          </a:xfrm>
          <a:prstGeom prst="rect">
            <a:avLst/>
          </a:prstGeom>
        </p:spPr>
      </p:pic>
      <p:pic>
        <p:nvPicPr>
          <p:cNvPr id="15" name="Picture 14">
            <a:extLst>
              <a:ext uri="{FF2B5EF4-FFF2-40B4-BE49-F238E27FC236}">
                <a16:creationId xmlns:a16="http://schemas.microsoft.com/office/drawing/2014/main" id="{01D0D69A-4EE6-4BC3-8372-83377C8E73FC}"/>
              </a:ext>
            </a:extLst>
          </p:cNvPr>
          <p:cNvPicPr>
            <a:picLocks noChangeAspect="1"/>
          </p:cNvPicPr>
          <p:nvPr/>
        </p:nvPicPr>
        <p:blipFill>
          <a:blip r:embed="rId4"/>
          <a:stretch>
            <a:fillRect/>
          </a:stretch>
        </p:blipFill>
        <p:spPr>
          <a:xfrm>
            <a:off x="1782933" y="4484184"/>
            <a:ext cx="777573" cy="644817"/>
          </a:xfrm>
          <a:prstGeom prst="rect">
            <a:avLst/>
          </a:prstGeom>
        </p:spPr>
      </p:pic>
    </p:spTree>
    <p:extLst>
      <p:ext uri="{BB962C8B-B14F-4D97-AF65-F5344CB8AC3E}">
        <p14:creationId xmlns:p14="http://schemas.microsoft.com/office/powerpoint/2010/main" val="369257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81CA-286F-4717-AB13-FF7383F38D49}"/>
              </a:ext>
            </a:extLst>
          </p:cNvPr>
          <p:cNvSpPr>
            <a:spLocks noGrp="1"/>
          </p:cNvSpPr>
          <p:nvPr>
            <p:ph type="title"/>
          </p:nvPr>
        </p:nvSpPr>
        <p:spPr/>
        <p:txBody>
          <a:bodyPr/>
          <a:lstStyle/>
          <a:p>
            <a:r>
              <a:rPr lang="en-US"/>
              <a:t>Có </a:t>
            </a:r>
            <a:r>
              <a:rPr lang="vi-VN"/>
              <a:t>chín nơi IoT tạo ra giá trị</a:t>
            </a:r>
            <a:endParaRPr lang="en-US"/>
          </a:p>
        </p:txBody>
      </p:sp>
      <p:graphicFrame>
        <p:nvGraphicFramePr>
          <p:cNvPr id="4" name="Table 4">
            <a:extLst>
              <a:ext uri="{FF2B5EF4-FFF2-40B4-BE49-F238E27FC236}">
                <a16:creationId xmlns:a16="http://schemas.microsoft.com/office/drawing/2014/main" id="{CBC28997-D6F2-4AC0-B929-6F8A891B5F1F}"/>
              </a:ext>
            </a:extLst>
          </p:cNvPr>
          <p:cNvGraphicFramePr>
            <a:graphicFrameLocks noGrp="1"/>
          </p:cNvGraphicFramePr>
          <p:nvPr>
            <p:ph idx="1"/>
            <p:extLst>
              <p:ext uri="{D42A27DB-BD31-4B8C-83A1-F6EECF244321}">
                <p14:modId xmlns:p14="http://schemas.microsoft.com/office/powerpoint/2010/main" val="113583795"/>
              </p:ext>
            </p:extLst>
          </p:nvPr>
        </p:nvGraphicFramePr>
        <p:xfrm>
          <a:off x="526942" y="1316613"/>
          <a:ext cx="11267267" cy="3644394"/>
        </p:xfrm>
        <a:graphic>
          <a:graphicData uri="http://schemas.openxmlformats.org/drawingml/2006/table">
            <a:tbl>
              <a:tblPr firstRow="1" bandRow="1">
                <a:tableStyleId>{5940675A-B579-460E-94D1-54222C63F5DA}</a:tableStyleId>
              </a:tblPr>
              <a:tblGrid>
                <a:gridCol w="2960177">
                  <a:extLst>
                    <a:ext uri="{9D8B030D-6E8A-4147-A177-3AD203B41FA5}">
                      <a16:colId xmlns:a16="http://schemas.microsoft.com/office/drawing/2014/main" val="3637702842"/>
                    </a:ext>
                  </a:extLst>
                </a:gridCol>
                <a:gridCol w="3859078">
                  <a:extLst>
                    <a:ext uri="{9D8B030D-6E8A-4147-A177-3AD203B41FA5}">
                      <a16:colId xmlns:a16="http://schemas.microsoft.com/office/drawing/2014/main" val="2541063382"/>
                    </a:ext>
                  </a:extLst>
                </a:gridCol>
                <a:gridCol w="4448012">
                  <a:extLst>
                    <a:ext uri="{9D8B030D-6E8A-4147-A177-3AD203B41FA5}">
                      <a16:colId xmlns:a16="http://schemas.microsoft.com/office/drawing/2014/main" val="1606759402"/>
                    </a:ext>
                  </a:extLst>
                </a:gridCol>
              </a:tblGrid>
              <a:tr h="387007">
                <a:tc>
                  <a:txBody>
                    <a:bodyPr/>
                    <a:lstStyle/>
                    <a:p>
                      <a:pPr algn="ctr"/>
                      <a:r>
                        <a:rPr lang="en-US" b="1"/>
                        <a:t>Nơi thiết lập</a:t>
                      </a:r>
                    </a:p>
                  </a:txBody>
                  <a:tcPr/>
                </a:tc>
                <a:tc>
                  <a:txBody>
                    <a:bodyPr/>
                    <a:lstStyle/>
                    <a:p>
                      <a:pPr algn="ctr"/>
                      <a:r>
                        <a:rPr lang="en-US" b="1"/>
                        <a:t>Mô tả</a:t>
                      </a:r>
                    </a:p>
                  </a:txBody>
                  <a:tcPr/>
                </a:tc>
                <a:tc>
                  <a:txBody>
                    <a:bodyPr/>
                    <a:lstStyle/>
                    <a:p>
                      <a:pPr algn="ctr"/>
                      <a:r>
                        <a:rPr lang="en-US" b="1"/>
                        <a:t>Ví dụ</a:t>
                      </a:r>
                    </a:p>
                  </a:txBody>
                  <a:tcPr/>
                </a:tc>
                <a:extLst>
                  <a:ext uri="{0D108BD9-81ED-4DB2-BD59-A6C34878D82A}">
                    <a16:rowId xmlns:a16="http://schemas.microsoft.com/office/drawing/2014/main" val="2692251375"/>
                  </a:ext>
                </a:extLst>
              </a:tr>
              <a:tr h="1520027">
                <a:tc>
                  <a:txBody>
                    <a:bodyPr/>
                    <a:lstStyle/>
                    <a:p>
                      <a:r>
                        <a:rPr lang="en-US" sz="1800" b="0" i="0" kern="1200">
                          <a:solidFill>
                            <a:schemeClr val="tx1"/>
                          </a:solidFill>
                          <a:effectLst/>
                          <a:latin typeface="+mn-lt"/>
                          <a:ea typeface="+mn-ea"/>
                          <a:cs typeface="+mn-cs"/>
                        </a:rPr>
                        <a:t>Cities</a:t>
                      </a:r>
                      <a:r>
                        <a:rPr lang="en-US"/>
                        <a:t> </a:t>
                      </a:r>
                      <a:br>
                        <a:rPr lang="en-US"/>
                      </a:br>
                      <a:endParaRPr lang="en-US"/>
                    </a:p>
                  </a:txBody>
                  <a:tcPr/>
                </a:tc>
                <a:tc>
                  <a:txBody>
                    <a:bodyPr/>
                    <a:lstStyle/>
                    <a:p>
                      <a:r>
                        <a:rPr lang="vi-VN"/>
                        <a:t>Môi trường sản xuất tiêu chuẩn hóa</a:t>
                      </a:r>
                      <a:endParaRPr lang="en-US"/>
                    </a:p>
                  </a:txBody>
                  <a:tcPr/>
                </a:tc>
                <a:tc>
                  <a:txBody>
                    <a:bodyPr/>
                    <a:lstStyle/>
                    <a:p>
                      <a:r>
                        <a:rPr lang="vi-VN"/>
                        <a:t>Không gian công cộng và cơ sở hạ tầng trong bối cảnh đô thị; kiểm soát giao thông thích ứng, đồng hồ thông minh, giám sát môi trường, quản lý tài nguyên</a:t>
                      </a:r>
                      <a:endParaRPr lang="en-US"/>
                    </a:p>
                  </a:txBody>
                  <a:tcPr/>
                </a:tc>
                <a:extLst>
                  <a:ext uri="{0D108BD9-81ED-4DB2-BD59-A6C34878D82A}">
                    <a16:rowId xmlns:a16="http://schemas.microsoft.com/office/drawing/2014/main" val="94537522"/>
                  </a:ext>
                </a:extLst>
              </a:tr>
              <a:tr h="677261">
                <a:tc>
                  <a:txBody>
                    <a:bodyPr/>
                    <a:lstStyle/>
                    <a:p>
                      <a:r>
                        <a:rPr lang="en-US" sz="1800" b="0" i="0" kern="1200">
                          <a:solidFill>
                            <a:schemeClr val="tx1"/>
                          </a:solidFill>
                          <a:effectLst/>
                          <a:latin typeface="+mn-lt"/>
                          <a:ea typeface="+mn-ea"/>
                          <a:cs typeface="+mn-cs"/>
                        </a:rPr>
                        <a:t>Outside</a:t>
                      </a:r>
                      <a:br>
                        <a:rPr lang="en-US"/>
                      </a:br>
                      <a:endParaRPr lang="en-US"/>
                    </a:p>
                  </a:txBody>
                  <a:tcPr/>
                </a:tc>
                <a:tc>
                  <a:txBody>
                    <a:bodyPr/>
                    <a:lstStyle/>
                    <a:p>
                      <a:r>
                        <a:rPr lang="vi-VN"/>
                        <a:t>Giữa môi trường đô thị (và bên ngoài các môi trường khác)</a:t>
                      </a:r>
                      <a:endParaRPr lang="en-US"/>
                    </a:p>
                  </a:txBody>
                  <a:tcPr/>
                </a:tc>
                <a:tc>
                  <a:txBody>
                    <a:bodyPr/>
                    <a:lstStyle/>
                    <a:p>
                      <a:r>
                        <a:rPr lang="vi-VN"/>
                        <a:t>Các mục đích sử dụng bên ngoài bao gồm đường ray xe lửa,</a:t>
                      </a:r>
                      <a:r>
                        <a:rPr lang="en-US"/>
                        <a:t> </a:t>
                      </a:r>
                      <a:r>
                        <a:rPr lang="vi-VN"/>
                        <a:t>phương tiện tự hành (bên ngoài đô thị) và điều hướng chuyến</a:t>
                      </a:r>
                      <a:r>
                        <a:rPr lang="en-US"/>
                        <a:t> </a:t>
                      </a:r>
                      <a:r>
                        <a:rPr lang="vi-VN"/>
                        <a:t>bay; định tuyến thời gian thực,</a:t>
                      </a:r>
                      <a:r>
                        <a:rPr lang="en-US"/>
                        <a:t> </a:t>
                      </a:r>
                      <a:r>
                        <a:rPr lang="vi-VN"/>
                        <a:t>điều hướng được kết nối, theo dõi lô hàng</a:t>
                      </a:r>
                      <a:endParaRPr lang="en-US"/>
                    </a:p>
                  </a:txBody>
                  <a:tcPr/>
                </a:tc>
                <a:extLst>
                  <a:ext uri="{0D108BD9-81ED-4DB2-BD59-A6C34878D82A}">
                    <a16:rowId xmlns:a16="http://schemas.microsoft.com/office/drawing/2014/main" val="3538827351"/>
                  </a:ext>
                </a:extLst>
              </a:tr>
            </a:tbl>
          </a:graphicData>
        </a:graphic>
      </p:graphicFrame>
      <p:pic>
        <p:nvPicPr>
          <p:cNvPr id="8" name="Picture 7">
            <a:extLst>
              <a:ext uri="{FF2B5EF4-FFF2-40B4-BE49-F238E27FC236}">
                <a16:creationId xmlns:a16="http://schemas.microsoft.com/office/drawing/2014/main" id="{8A836A68-C98D-4193-939C-89A96C358136}"/>
              </a:ext>
            </a:extLst>
          </p:cNvPr>
          <p:cNvPicPr>
            <a:picLocks noChangeAspect="1"/>
          </p:cNvPicPr>
          <p:nvPr/>
        </p:nvPicPr>
        <p:blipFill>
          <a:blip r:embed="rId2"/>
          <a:stretch>
            <a:fillRect/>
          </a:stretch>
        </p:blipFill>
        <p:spPr>
          <a:xfrm>
            <a:off x="1512341" y="1889204"/>
            <a:ext cx="659146" cy="644817"/>
          </a:xfrm>
          <a:prstGeom prst="rect">
            <a:avLst/>
          </a:prstGeom>
        </p:spPr>
      </p:pic>
      <p:pic>
        <p:nvPicPr>
          <p:cNvPr id="6" name="Picture 5">
            <a:extLst>
              <a:ext uri="{FF2B5EF4-FFF2-40B4-BE49-F238E27FC236}">
                <a16:creationId xmlns:a16="http://schemas.microsoft.com/office/drawing/2014/main" id="{B819FDA6-1368-411E-A767-9789BF4393C1}"/>
              </a:ext>
            </a:extLst>
          </p:cNvPr>
          <p:cNvPicPr>
            <a:picLocks noChangeAspect="1"/>
          </p:cNvPicPr>
          <p:nvPr/>
        </p:nvPicPr>
        <p:blipFill>
          <a:blip r:embed="rId3"/>
          <a:stretch>
            <a:fillRect/>
          </a:stretch>
        </p:blipFill>
        <p:spPr>
          <a:xfrm>
            <a:off x="1607054" y="3418345"/>
            <a:ext cx="676275" cy="342900"/>
          </a:xfrm>
          <a:prstGeom prst="rect">
            <a:avLst/>
          </a:prstGeom>
        </p:spPr>
      </p:pic>
    </p:spTree>
    <p:extLst>
      <p:ext uri="{BB962C8B-B14F-4D97-AF65-F5344CB8AC3E}">
        <p14:creationId xmlns:p14="http://schemas.microsoft.com/office/powerpoint/2010/main" val="250871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05F6-E445-4910-B24D-D562C3429E85}"/>
              </a:ext>
            </a:extLst>
          </p:cNvPr>
          <p:cNvSpPr>
            <a:spLocks noGrp="1"/>
          </p:cNvSpPr>
          <p:nvPr>
            <p:ph type="title"/>
          </p:nvPr>
        </p:nvSpPr>
        <p:spPr/>
        <p:txBody>
          <a:bodyPr/>
          <a:lstStyle/>
          <a:p>
            <a:r>
              <a:rPr lang="en-US"/>
              <a:t>Các tiềm năng IOT</a:t>
            </a:r>
          </a:p>
        </p:txBody>
      </p:sp>
      <p:sp>
        <p:nvSpPr>
          <p:cNvPr id="3" name="Content Placeholder 2">
            <a:extLst>
              <a:ext uri="{FF2B5EF4-FFF2-40B4-BE49-F238E27FC236}">
                <a16:creationId xmlns:a16="http://schemas.microsoft.com/office/drawing/2014/main" id="{FB85CDF2-4F8E-483B-A983-85767FD780D6}"/>
              </a:ext>
            </a:extLst>
          </p:cNvPr>
          <p:cNvSpPr>
            <a:spLocks noGrp="1"/>
          </p:cNvSpPr>
          <p:nvPr>
            <p:ph idx="1"/>
          </p:nvPr>
        </p:nvSpPr>
        <p:spPr/>
        <p:txBody>
          <a:bodyPr/>
          <a:lstStyle/>
          <a:p>
            <a:r>
              <a:rPr lang="vi-VN"/>
              <a:t>Khả năng tương tác giữa các hệ thống IoT được yêu cầu để nắm bắt 40%</a:t>
            </a:r>
            <a:r>
              <a:rPr lang="en-US"/>
              <a:t> </a:t>
            </a:r>
            <a:r>
              <a:rPr lang="vi-VN"/>
              <a:t>Giá trị tiềm năng</a:t>
            </a:r>
            <a:endParaRPr lang="en-US"/>
          </a:p>
          <a:p>
            <a:r>
              <a:rPr lang="vi-VN"/>
              <a:t>Hầu hết dữ liệu IoT được thu thập ngày nay hoàn toàn không được sử dụng và dữ liệu được sử dụng không được khai thác hết</a:t>
            </a:r>
            <a:endParaRPr lang="en-US"/>
          </a:p>
          <a:p>
            <a:r>
              <a:rPr lang="vi-VN"/>
              <a:t>Lượng giá trị IoT có thể được thực hiện ở các nền kinh tế đang phát triển có thể so sánh với giá trị của các nền kinh tế tiên tiến</a:t>
            </a:r>
            <a:endParaRPr lang="en-US"/>
          </a:p>
        </p:txBody>
      </p:sp>
    </p:spTree>
    <p:extLst>
      <p:ext uri="{BB962C8B-B14F-4D97-AF65-F5344CB8AC3E}">
        <p14:creationId xmlns:p14="http://schemas.microsoft.com/office/powerpoint/2010/main" val="410651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9B47-49AF-461E-A8C8-B4F55B1D9B59}"/>
              </a:ext>
            </a:extLst>
          </p:cNvPr>
          <p:cNvSpPr>
            <a:spLocks noGrp="1"/>
          </p:cNvSpPr>
          <p:nvPr>
            <p:ph type="title"/>
          </p:nvPr>
        </p:nvSpPr>
        <p:spPr/>
        <p:txBody>
          <a:bodyPr>
            <a:normAutofit/>
          </a:bodyPr>
          <a:lstStyle/>
          <a:p>
            <a:r>
              <a:rPr lang="vi-VN"/>
              <a:t>Khả năng tương tác giữa các hệ thống IoT được yêu cầu để nắm bắt 40% Giá trị tiềm năng</a:t>
            </a:r>
            <a:endParaRPr lang="en-US"/>
          </a:p>
        </p:txBody>
      </p:sp>
      <p:sp>
        <p:nvSpPr>
          <p:cNvPr id="3" name="Content Placeholder 2">
            <a:extLst>
              <a:ext uri="{FF2B5EF4-FFF2-40B4-BE49-F238E27FC236}">
                <a16:creationId xmlns:a16="http://schemas.microsoft.com/office/drawing/2014/main" id="{865C728C-427E-4FF8-A708-68A1345D4CD6}"/>
              </a:ext>
            </a:extLst>
          </p:cNvPr>
          <p:cNvSpPr>
            <a:spLocks noGrp="1"/>
          </p:cNvSpPr>
          <p:nvPr>
            <p:ph idx="1"/>
          </p:nvPr>
        </p:nvSpPr>
        <p:spPr/>
        <p:txBody>
          <a:bodyPr/>
          <a:lstStyle/>
          <a:p>
            <a:r>
              <a:rPr lang="en-US"/>
              <a:t>Trong nghiên cứu Viện toàn cầu McKinsey </a:t>
            </a:r>
            <a:r>
              <a:rPr lang="vi-VN"/>
              <a:t>trong tổng giá trị tiềm năng có thể được mở khóa thông qua việc sử dụng IoT, trung bình 40% giá trị này yêu cầu nhiều hệ thống IoT hoạt động</a:t>
            </a:r>
            <a:r>
              <a:rPr lang="en-US"/>
              <a:t> </a:t>
            </a:r>
            <a:r>
              <a:rPr lang="vi-VN"/>
              <a:t>cùng với nhau. </a:t>
            </a:r>
            <a:endParaRPr lang="en-US"/>
          </a:p>
          <a:p>
            <a:r>
              <a:rPr lang="vi-VN"/>
              <a:t>Trong nơi làm việc, 60 phần trăm giá trị tiềm năng yêu cầu khả năng</a:t>
            </a:r>
            <a:r>
              <a:rPr lang="en-US"/>
              <a:t> </a:t>
            </a:r>
            <a:r>
              <a:rPr lang="vi-VN"/>
              <a:t>tích hợp và phân tích dữ liệu từ các hệ thống IoT khác nhau. </a:t>
            </a:r>
            <a:endParaRPr lang="en-US"/>
          </a:p>
          <a:p>
            <a:r>
              <a:rPr lang="vi-VN"/>
              <a:t>Cần có khả năng tương tác để mở khóa</a:t>
            </a:r>
            <a:r>
              <a:rPr lang="en-US"/>
              <a:t> </a:t>
            </a:r>
            <a:r>
              <a:rPr lang="vi-VN"/>
              <a:t>hơn 4 nghìn tỷ đô la mỗi năm trong tác động kinh tế tiềm năng từ việc sử dụng IoT vào năm 2025, trong số tổng tác động tiềm năng là 11,1 nghìn tỷ đô la trên chín </a:t>
            </a:r>
            <a:r>
              <a:rPr lang="en-US"/>
              <a:t>nơi thiết lập</a:t>
            </a:r>
            <a:r>
              <a:rPr lang="vi-VN"/>
              <a:t>.</a:t>
            </a:r>
            <a:endParaRPr lang="en-US"/>
          </a:p>
        </p:txBody>
      </p:sp>
    </p:spTree>
    <p:extLst>
      <p:ext uri="{BB962C8B-B14F-4D97-AF65-F5344CB8AC3E}">
        <p14:creationId xmlns:p14="http://schemas.microsoft.com/office/powerpoint/2010/main" val="423440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5BBF-586B-4E9B-BA3B-D40790499905}"/>
              </a:ext>
            </a:extLst>
          </p:cNvPr>
          <p:cNvSpPr>
            <a:spLocks noGrp="1"/>
          </p:cNvSpPr>
          <p:nvPr>
            <p:ph type="title"/>
          </p:nvPr>
        </p:nvSpPr>
        <p:spPr>
          <a:xfrm>
            <a:off x="1104900" y="76200"/>
            <a:ext cx="9980682" cy="1096962"/>
          </a:xfrm>
        </p:spPr>
        <p:txBody>
          <a:bodyPr anchor="b">
            <a:normAutofit/>
          </a:bodyPr>
          <a:lstStyle/>
          <a:p>
            <a:r>
              <a:rPr lang="vi-VN"/>
              <a:t>Khả năng tương tác là một nguồn giá trị quan trọng trong các hệ thống IoT</a:t>
            </a:r>
            <a:endParaRPr lang="en-US"/>
          </a:p>
        </p:txBody>
      </p:sp>
      <p:pic>
        <p:nvPicPr>
          <p:cNvPr id="5" name="Content Placeholder 4">
            <a:extLst>
              <a:ext uri="{FF2B5EF4-FFF2-40B4-BE49-F238E27FC236}">
                <a16:creationId xmlns:a16="http://schemas.microsoft.com/office/drawing/2014/main" id="{C0AF5DC0-E7A2-4E56-8A17-04F93A2E536E}"/>
              </a:ext>
            </a:extLst>
          </p:cNvPr>
          <p:cNvPicPr>
            <a:picLocks noGrp="1" noChangeAspect="1"/>
          </p:cNvPicPr>
          <p:nvPr>
            <p:ph idx="1"/>
          </p:nvPr>
        </p:nvPicPr>
        <p:blipFill>
          <a:blip r:embed="rId2"/>
          <a:stretch>
            <a:fillRect/>
          </a:stretch>
        </p:blipFill>
        <p:spPr>
          <a:xfrm>
            <a:off x="1998921" y="1408814"/>
            <a:ext cx="7543955" cy="5098312"/>
          </a:xfrm>
          <a:noFill/>
        </p:spPr>
      </p:pic>
    </p:spTree>
    <p:extLst>
      <p:ext uri="{BB962C8B-B14F-4D97-AF65-F5344CB8AC3E}">
        <p14:creationId xmlns:p14="http://schemas.microsoft.com/office/powerpoint/2010/main" val="376455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85AEC-2963-45BC-8EB9-BEF4DBA98AD3}"/>
              </a:ext>
            </a:extLst>
          </p:cNvPr>
          <p:cNvSpPr>
            <a:spLocks noGrp="1"/>
          </p:cNvSpPr>
          <p:nvPr>
            <p:ph type="title"/>
          </p:nvPr>
        </p:nvSpPr>
        <p:spPr/>
        <p:txBody>
          <a:bodyPr/>
          <a:lstStyle/>
          <a:p>
            <a:r>
              <a:rPr lang="vi-VN"/>
              <a:t>Hầu hết dữ liệu IoT được thu thập không được sử dụng và dữ liệu được sử dụng khôngkhai thác triệt để</a:t>
            </a:r>
            <a:endParaRPr lang="en-US"/>
          </a:p>
        </p:txBody>
      </p:sp>
      <p:sp>
        <p:nvSpPr>
          <p:cNvPr id="3" name="Content Placeholder 2">
            <a:extLst>
              <a:ext uri="{FF2B5EF4-FFF2-40B4-BE49-F238E27FC236}">
                <a16:creationId xmlns:a16="http://schemas.microsoft.com/office/drawing/2014/main" id="{D8BF6968-1693-41E3-B3F5-96426DC32B05}"/>
              </a:ext>
            </a:extLst>
          </p:cNvPr>
          <p:cNvSpPr>
            <a:spLocks noGrp="1"/>
          </p:cNvSpPr>
          <p:nvPr>
            <p:ph idx="1"/>
          </p:nvPr>
        </p:nvSpPr>
        <p:spPr>
          <a:xfrm>
            <a:off x="1104900" y="1422400"/>
            <a:ext cx="9982200" cy="4749800"/>
          </a:xfrm>
        </p:spPr>
        <p:txBody>
          <a:bodyPr/>
          <a:lstStyle/>
          <a:p>
            <a:r>
              <a:rPr lang="vi-VN"/>
              <a:t>99% dữ liệu thu thập được từ 30.000 cảm biến trên một giàn khoan dầu đã bị mất trước khi đến tay những người ra quyết định vận hành</a:t>
            </a:r>
            <a:endParaRPr lang="en-US"/>
          </a:p>
        </p:txBody>
      </p:sp>
      <p:pic>
        <p:nvPicPr>
          <p:cNvPr id="5" name="Picture 4">
            <a:extLst>
              <a:ext uri="{FF2B5EF4-FFF2-40B4-BE49-F238E27FC236}">
                <a16:creationId xmlns:a16="http://schemas.microsoft.com/office/drawing/2014/main" id="{5D08E269-ACAB-4495-BCB8-074CF25C2DC9}"/>
              </a:ext>
            </a:extLst>
          </p:cNvPr>
          <p:cNvPicPr>
            <a:picLocks noChangeAspect="1"/>
          </p:cNvPicPr>
          <p:nvPr/>
        </p:nvPicPr>
        <p:blipFill>
          <a:blip r:embed="rId2"/>
          <a:stretch>
            <a:fillRect/>
          </a:stretch>
        </p:blipFill>
        <p:spPr>
          <a:xfrm>
            <a:off x="2252281" y="2016529"/>
            <a:ext cx="6830623" cy="4625018"/>
          </a:xfrm>
          <a:prstGeom prst="rect">
            <a:avLst/>
          </a:prstGeom>
        </p:spPr>
      </p:pic>
    </p:spTree>
    <p:extLst>
      <p:ext uri="{BB962C8B-B14F-4D97-AF65-F5344CB8AC3E}">
        <p14:creationId xmlns:p14="http://schemas.microsoft.com/office/powerpoint/2010/main" val="313885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27973-1A02-4231-B7F0-5DDC8957361A}"/>
              </a:ext>
            </a:extLst>
          </p:cNvPr>
          <p:cNvSpPr>
            <a:spLocks noGrp="1"/>
          </p:cNvSpPr>
          <p:nvPr>
            <p:ph type="title"/>
          </p:nvPr>
        </p:nvSpPr>
        <p:spPr>
          <a:xfrm>
            <a:off x="1104900" y="76200"/>
            <a:ext cx="9980682" cy="1096962"/>
          </a:xfrm>
        </p:spPr>
        <p:txBody>
          <a:bodyPr anchor="b">
            <a:normAutofit/>
          </a:bodyPr>
          <a:lstStyle/>
          <a:p>
            <a:r>
              <a:rPr lang="vi-VN" sz="3000"/>
              <a:t>Giá trị nhiều hơn sẽ được tạo ra ở các nền kinh tế tiên tiến, nhưng có cơ hội đáng kể ở các nước đang phát triển</a:t>
            </a:r>
            <a:endParaRPr lang="en-US" sz="3000"/>
          </a:p>
        </p:txBody>
      </p:sp>
      <p:pic>
        <p:nvPicPr>
          <p:cNvPr id="5" name="Content Placeholder 4">
            <a:extLst>
              <a:ext uri="{FF2B5EF4-FFF2-40B4-BE49-F238E27FC236}">
                <a16:creationId xmlns:a16="http://schemas.microsoft.com/office/drawing/2014/main" id="{C5EFF316-2C4A-4E89-87D5-BFD70C6D1F7E}"/>
              </a:ext>
            </a:extLst>
          </p:cNvPr>
          <p:cNvPicPr>
            <a:picLocks noGrp="1" noChangeAspect="1"/>
          </p:cNvPicPr>
          <p:nvPr>
            <p:ph idx="1"/>
          </p:nvPr>
        </p:nvPicPr>
        <p:blipFill>
          <a:blip r:embed="rId2"/>
          <a:stretch>
            <a:fillRect/>
          </a:stretch>
        </p:blipFill>
        <p:spPr>
          <a:xfrm>
            <a:off x="1613646" y="1600200"/>
            <a:ext cx="8964707" cy="4572000"/>
          </a:xfrm>
          <a:noFill/>
        </p:spPr>
      </p:pic>
    </p:spTree>
    <p:extLst>
      <p:ext uri="{BB962C8B-B14F-4D97-AF65-F5344CB8AC3E}">
        <p14:creationId xmlns:p14="http://schemas.microsoft.com/office/powerpoint/2010/main" val="151611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27973-1A02-4231-B7F0-5DDC8957361A}"/>
              </a:ext>
            </a:extLst>
          </p:cNvPr>
          <p:cNvSpPr>
            <a:spLocks noGrp="1"/>
          </p:cNvSpPr>
          <p:nvPr>
            <p:ph type="title"/>
          </p:nvPr>
        </p:nvSpPr>
        <p:spPr>
          <a:xfrm>
            <a:off x="1104900" y="76200"/>
            <a:ext cx="9980682" cy="1096962"/>
          </a:xfrm>
        </p:spPr>
        <p:txBody>
          <a:bodyPr anchor="b">
            <a:normAutofit/>
          </a:bodyPr>
          <a:lstStyle/>
          <a:p>
            <a:r>
              <a:rPr lang="vi-VN" sz="3000"/>
              <a:t>Giá trị nhiều hơn sẽ được tạo ra ở các nền kinh tế tiên tiến, nhưng có cơ hội đáng kể ở các nước đang phát triển</a:t>
            </a:r>
            <a:endParaRPr lang="en-US" sz="3000"/>
          </a:p>
        </p:txBody>
      </p:sp>
      <p:pic>
        <p:nvPicPr>
          <p:cNvPr id="7" name="Picture 6">
            <a:extLst>
              <a:ext uri="{FF2B5EF4-FFF2-40B4-BE49-F238E27FC236}">
                <a16:creationId xmlns:a16="http://schemas.microsoft.com/office/drawing/2014/main" id="{4B7ABA8E-BCB9-4AB7-B192-9CC51FD9934E}"/>
              </a:ext>
            </a:extLst>
          </p:cNvPr>
          <p:cNvPicPr>
            <a:picLocks noChangeAspect="1"/>
          </p:cNvPicPr>
          <p:nvPr/>
        </p:nvPicPr>
        <p:blipFill>
          <a:blip r:embed="rId2"/>
          <a:stretch>
            <a:fillRect/>
          </a:stretch>
        </p:blipFill>
        <p:spPr>
          <a:xfrm>
            <a:off x="1765337" y="1535520"/>
            <a:ext cx="9056230" cy="4482508"/>
          </a:xfrm>
          <a:prstGeom prst="rect">
            <a:avLst/>
          </a:prstGeom>
        </p:spPr>
      </p:pic>
    </p:spTree>
    <p:extLst>
      <p:ext uri="{BB962C8B-B14F-4D97-AF65-F5344CB8AC3E}">
        <p14:creationId xmlns:p14="http://schemas.microsoft.com/office/powerpoint/2010/main" val="29731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Nội dung chính</a:t>
            </a:r>
          </a:p>
        </p:txBody>
      </p:sp>
      <p:sp>
        <p:nvSpPr>
          <p:cNvPr id="14" name="Content Placeholder 13"/>
          <p:cNvSpPr>
            <a:spLocks noGrp="1"/>
          </p:cNvSpPr>
          <p:nvPr>
            <p:ph idx="1"/>
          </p:nvPr>
        </p:nvSpPr>
        <p:spPr/>
        <p:txBody>
          <a:bodyPr>
            <a:normAutofit/>
          </a:bodyPr>
          <a:lstStyle/>
          <a:p>
            <a:r>
              <a:rPr lang="vi-VN">
                <a:latin typeface="Arial" panose="020B0604020202020204" pitchFamily="34" charset="0"/>
                <a:cs typeface="Arial" panose="020B0604020202020204" pitchFamily="34" charset="0"/>
              </a:rPr>
              <a:t>Định nghĩa và đặc điểm của IoT</a:t>
            </a:r>
          </a:p>
          <a:p>
            <a:r>
              <a:rPr lang="vi-VN">
                <a:latin typeface="Arial" panose="020B0604020202020204" pitchFamily="34" charset="0"/>
                <a:cs typeface="Arial" panose="020B0604020202020204" pitchFamily="34" charset="0"/>
              </a:rPr>
              <a:t>Internet of Things: Tầm nhìn, Xu hướng mới nổi, Ý nghĩa kinh tế, Khối xây dựng kỹ thuật, Thiết kế vật lý của IoT, Things of IoT, Giao thức IoT, Thiết kế logic của IoT, Khối chức năng IoT</a:t>
            </a:r>
          </a:p>
          <a:p>
            <a:r>
              <a:rPr lang="vi-VN">
                <a:latin typeface="Arial" panose="020B0604020202020204" pitchFamily="34" charset="0"/>
                <a:cs typeface="Arial" panose="020B0604020202020204" pitchFamily="34" charset="0"/>
              </a:rPr>
              <a:t>Mô hình truyền thông IoT</a:t>
            </a:r>
          </a:p>
          <a:p>
            <a:r>
              <a:rPr lang="vi-VN">
                <a:latin typeface="Arial" panose="020B0604020202020204" pitchFamily="34" charset="0"/>
                <a:cs typeface="Arial" panose="020B0604020202020204" pitchFamily="34" charset="0"/>
              </a:rPr>
              <a:t>API truyền thông IoT</a:t>
            </a:r>
          </a:p>
          <a:p>
            <a:r>
              <a:rPr lang="vi-VN">
                <a:latin typeface="Arial" panose="020B0604020202020204" pitchFamily="34" charset="0"/>
                <a:cs typeface="Arial" panose="020B0604020202020204" pitchFamily="34" charset="0"/>
              </a:rPr>
              <a:t>Công nghệ hỗ trợ IoT</a:t>
            </a:r>
          </a:p>
          <a:p>
            <a:r>
              <a:rPr lang="vi-VN">
                <a:latin typeface="Arial" panose="020B0604020202020204" pitchFamily="34" charset="0"/>
                <a:cs typeface="Arial" panose="020B0604020202020204" pitchFamily="34" charset="0"/>
              </a:rPr>
              <a:t>Cấp độ IoT và mẫu triển khai</a:t>
            </a:r>
          </a:p>
          <a:p>
            <a:r>
              <a:rPr lang="vi-VN">
                <a:latin typeface="Arial" panose="020B0604020202020204" pitchFamily="34" charset="0"/>
                <a:cs typeface="Arial" panose="020B0604020202020204" pitchFamily="34" charset="0"/>
              </a:rPr>
              <a:t>Các vấn đề và thách thức, ứng dụng của IoT</a:t>
            </a: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ECC842-2C19-6DBC-1CB9-62771F3686B8}"/>
              </a:ext>
            </a:extLst>
          </p:cNvPr>
          <p:cNvSpPr>
            <a:spLocks noGrp="1"/>
          </p:cNvSpPr>
          <p:nvPr>
            <p:ph type="ctrTitle"/>
          </p:nvPr>
        </p:nvSpPr>
        <p:spPr/>
        <p:txBody>
          <a:bodyPr/>
          <a:lstStyle/>
          <a:p>
            <a:r>
              <a:rPr lang="en-US">
                <a:latin typeface="Arial" panose="020B0604020202020204" pitchFamily="34" charset="0"/>
                <a:cs typeface="Arial" panose="020B0604020202020204" pitchFamily="34" charset="0"/>
              </a:rPr>
              <a:t>Mô hình truyền thống </a:t>
            </a:r>
            <a:r>
              <a:rPr lang="vi-VN">
                <a:latin typeface="Arial" panose="020B0604020202020204" pitchFamily="34" charset="0"/>
                <a:cs typeface="Arial" panose="020B0604020202020204" pitchFamily="34" charset="0"/>
              </a:rPr>
              <a:t>Công</a:t>
            </a:r>
            <a:r>
              <a:rPr lang="en-US">
                <a:latin typeface="Arial" panose="020B0604020202020204" pitchFamily="34" charset="0"/>
                <a:cs typeface="Arial" panose="020B0604020202020204" pitchFamily="34" charset="0"/>
              </a:rPr>
              <a:t> và</a:t>
            </a:r>
            <a:r>
              <a:rPr lang="vi-VN">
                <a:latin typeface="Arial" panose="020B0604020202020204" pitchFamily="34" charset="0"/>
                <a:cs typeface="Arial" panose="020B0604020202020204" pitchFamily="34" charset="0"/>
              </a:rPr>
              <a:t> nghệ hỗ trợ IoT</a:t>
            </a:r>
            <a:endParaRPr lang="en-US"/>
          </a:p>
        </p:txBody>
      </p:sp>
      <p:sp>
        <p:nvSpPr>
          <p:cNvPr id="6" name="Subtitle 5">
            <a:extLst>
              <a:ext uri="{FF2B5EF4-FFF2-40B4-BE49-F238E27FC236}">
                <a16:creationId xmlns:a16="http://schemas.microsoft.com/office/drawing/2014/main" id="{E4D240FB-C94E-AFD2-6EA4-8079AAFA74F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062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FC5-71D7-4BDF-AE15-54E959097DE3}"/>
              </a:ext>
            </a:extLst>
          </p:cNvPr>
          <p:cNvSpPr>
            <a:spLocks noGrp="1"/>
          </p:cNvSpPr>
          <p:nvPr>
            <p:ph type="title"/>
          </p:nvPr>
        </p:nvSpPr>
        <p:spPr>
          <a:xfrm>
            <a:off x="1104900" y="76200"/>
            <a:ext cx="9980682" cy="1096962"/>
          </a:xfrm>
        </p:spPr>
        <p:txBody>
          <a:bodyPr anchor="b">
            <a:normAutofit/>
          </a:bodyPr>
          <a:lstStyle/>
          <a:p>
            <a:r>
              <a:rPr lang="en-US"/>
              <a:t>Để bắt đầu, chúng ta sẽ nói về hai thành phần IoT chính - cảm biến và thiết bị truyền động.</a:t>
            </a:r>
          </a:p>
        </p:txBody>
      </p:sp>
      <p:sp>
        <p:nvSpPr>
          <p:cNvPr id="3" name="Content Placeholder 2">
            <a:extLst>
              <a:ext uri="{FF2B5EF4-FFF2-40B4-BE49-F238E27FC236}">
                <a16:creationId xmlns:a16="http://schemas.microsoft.com/office/drawing/2014/main" id="{023CD2AC-D733-424B-A0AE-AE1810A7F643}"/>
              </a:ext>
            </a:extLst>
          </p:cNvPr>
          <p:cNvSpPr>
            <a:spLocks noGrp="1"/>
          </p:cNvSpPr>
          <p:nvPr>
            <p:ph sz="half" idx="1"/>
          </p:nvPr>
        </p:nvSpPr>
        <p:spPr>
          <a:xfrm>
            <a:off x="1104900" y="1600200"/>
            <a:ext cx="4914900" cy="4571999"/>
          </a:xfrm>
        </p:spPr>
        <p:txBody>
          <a:bodyPr>
            <a:normAutofit/>
          </a:bodyPr>
          <a:lstStyle/>
          <a:p>
            <a:r>
              <a:rPr lang="vi-VN">
                <a:latin typeface="Arial" panose="020B0604020202020204" pitchFamily="34" charset="0"/>
                <a:cs typeface="Arial" panose="020B0604020202020204" pitchFamily="34" charset="0"/>
              </a:rPr>
              <a:t>Cảm biến: Một cảm biến phát hiện những thay đổi trong môi trường của nó và gửi thông tin về sự thay đổi đó.</a:t>
            </a:r>
            <a:endParaRPr lang="en-US">
              <a:latin typeface="Arial" panose="020B0604020202020204" pitchFamily="34" charset="0"/>
              <a:cs typeface="Arial" panose="020B0604020202020204" pitchFamily="34" charset="0"/>
            </a:endParaRPr>
          </a:p>
          <a:p>
            <a:r>
              <a:rPr lang="vi-VN">
                <a:latin typeface="Arial" panose="020B0604020202020204" pitchFamily="34" charset="0"/>
                <a:cs typeface="Arial" panose="020B0604020202020204" pitchFamily="34" charset="0"/>
              </a:rPr>
              <a:t>Bộ truyền động: Bộ truyền động di chuyển hoặc điều khiển một thứ gì đó.</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4" name="CRTIOT1I2017-V003700_DTH">
            <a:hlinkClick r:id="" action="ppaction://media"/>
            <a:extLst>
              <a:ext uri="{FF2B5EF4-FFF2-40B4-BE49-F238E27FC236}">
                <a16:creationId xmlns:a16="http://schemas.microsoft.com/office/drawing/2014/main" id="{AE95B1DC-B74B-4E12-9F1E-73F115D3B0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80315" y="2432957"/>
            <a:ext cx="5940879" cy="3739242"/>
          </a:xfrm>
          <a:prstGeom prst="rect">
            <a:avLst/>
          </a:prstGeom>
          <a:noFill/>
        </p:spPr>
      </p:pic>
    </p:spTree>
    <p:extLst>
      <p:ext uri="{BB962C8B-B14F-4D97-AF65-F5344CB8AC3E}">
        <p14:creationId xmlns:p14="http://schemas.microsoft.com/office/powerpoint/2010/main" val="34775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0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A563-F056-E66C-D95B-E0673B0E093C}"/>
              </a:ext>
            </a:extLst>
          </p:cNvPr>
          <p:cNvSpPr>
            <a:spLocks noGrp="1"/>
          </p:cNvSpPr>
          <p:nvPr>
            <p:ph type="title"/>
          </p:nvPr>
        </p:nvSpPr>
        <p:spPr/>
        <p:txBody>
          <a:bodyPr/>
          <a:lstStyle/>
          <a:p>
            <a:r>
              <a:rPr lang="en-US"/>
              <a:t>Communications</a:t>
            </a:r>
          </a:p>
        </p:txBody>
      </p:sp>
      <p:sp>
        <p:nvSpPr>
          <p:cNvPr id="3" name="Content Placeholder 2">
            <a:extLst>
              <a:ext uri="{FF2B5EF4-FFF2-40B4-BE49-F238E27FC236}">
                <a16:creationId xmlns:a16="http://schemas.microsoft.com/office/drawing/2014/main" id="{BA7983A3-F90F-4B39-1297-8CD26CE2B505}"/>
              </a:ext>
            </a:extLst>
          </p:cNvPr>
          <p:cNvSpPr>
            <a:spLocks noGrp="1"/>
          </p:cNvSpPr>
          <p:nvPr>
            <p:ph idx="1"/>
          </p:nvPr>
        </p:nvSpPr>
        <p:spPr/>
        <p:txBody>
          <a:bodyPr/>
          <a:lstStyle/>
          <a:p>
            <a:r>
              <a:rPr lang="vi-VN"/>
              <a:t>Ngoài các công nghệ truyền thông thông thường như Ethernet, WiFi và Bluetooth, còn có nhiều công nghệ khác có thể được sử dụng để liên lạc trong Internet of Things.</a:t>
            </a:r>
            <a:endParaRPr lang="en-US"/>
          </a:p>
        </p:txBody>
      </p:sp>
    </p:spTree>
    <p:extLst>
      <p:ext uri="{BB962C8B-B14F-4D97-AF65-F5344CB8AC3E}">
        <p14:creationId xmlns:p14="http://schemas.microsoft.com/office/powerpoint/2010/main" val="348642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68B3F-2B33-FF0D-48D5-58248067F968}"/>
              </a:ext>
            </a:extLst>
          </p:cNvPr>
          <p:cNvSpPr>
            <a:spLocks noGrp="1"/>
          </p:cNvSpPr>
          <p:nvPr>
            <p:ph type="title"/>
          </p:nvPr>
        </p:nvSpPr>
        <p:spPr/>
        <p:txBody>
          <a:bodyPr/>
          <a:lstStyle/>
          <a:p>
            <a:r>
              <a:rPr lang="en-US"/>
              <a:t>RFID and NFC (Near‐Field Communication)</a:t>
            </a:r>
          </a:p>
        </p:txBody>
      </p:sp>
      <p:sp>
        <p:nvSpPr>
          <p:cNvPr id="3" name="Content Placeholder 2">
            <a:extLst>
              <a:ext uri="{FF2B5EF4-FFF2-40B4-BE49-F238E27FC236}">
                <a16:creationId xmlns:a16="http://schemas.microsoft.com/office/drawing/2014/main" id="{EF9B7B71-A64F-BBBF-4580-29B88CAAB611}"/>
              </a:ext>
            </a:extLst>
          </p:cNvPr>
          <p:cNvSpPr>
            <a:spLocks noGrp="1"/>
          </p:cNvSpPr>
          <p:nvPr>
            <p:ph idx="1"/>
          </p:nvPr>
        </p:nvSpPr>
        <p:spPr/>
        <p:txBody>
          <a:bodyPr/>
          <a:lstStyle/>
          <a:p>
            <a:r>
              <a:rPr lang="vi-VN"/>
              <a:t>Nhận dạng tần số vô tuyến (RFID) là công nghệ có thể nhận dạng và theo dõi duy nhất các thẻ được gắn vào vật thể bằng sóng điện từ tần số vô tuyến. </a:t>
            </a:r>
            <a:endParaRPr lang="en-US"/>
          </a:p>
          <a:p>
            <a:r>
              <a:rPr lang="vi-VN"/>
              <a:t>Hệ thống RFID thường bao gồm thẻ, đầu đọc và ăng-ten.</a:t>
            </a:r>
            <a:endParaRPr lang="en-US"/>
          </a:p>
          <a:p>
            <a:r>
              <a:rPr lang="vi-VN"/>
              <a:t>Thẻ RFID </a:t>
            </a:r>
            <a:r>
              <a:rPr lang="en-US"/>
              <a:t>hoạt động tích cực có thể  </a:t>
            </a:r>
            <a:r>
              <a:rPr lang="vi-VN"/>
              <a:t>đọc trong phạm vi dài (lên đến 100 mét). </a:t>
            </a:r>
            <a:endParaRPr lang="en-US"/>
          </a:p>
          <a:p>
            <a:r>
              <a:rPr lang="vi-VN"/>
              <a:t>Thẻ RFID thụ động không có nguồn điện riêng. Chúng được cung cấp năng lượng điện từ được truyền từ đầu đọc RFID. Do đó, chúng chỉ có thể được đọc trong khoảng cách ngắn (&lt;25 m). </a:t>
            </a:r>
            <a:endParaRPr lang="en-US"/>
          </a:p>
          <a:p>
            <a:r>
              <a:rPr lang="vi-VN"/>
              <a:t>Giao tiếp trường gần (NFC) là công nghệ truyền thông hoạt động ở cùng tần số (13,56 MHz)</a:t>
            </a:r>
            <a:r>
              <a:rPr lang="en-US"/>
              <a:t> như RFID</a:t>
            </a:r>
          </a:p>
          <a:p>
            <a:r>
              <a:rPr lang="en-US"/>
              <a:t>NFC dựa trên giao tiếp ngang hàng</a:t>
            </a:r>
          </a:p>
        </p:txBody>
      </p:sp>
    </p:spTree>
    <p:extLst>
      <p:ext uri="{BB962C8B-B14F-4D97-AF65-F5344CB8AC3E}">
        <p14:creationId xmlns:p14="http://schemas.microsoft.com/office/powerpoint/2010/main" val="303151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68B3F-2B33-FF0D-48D5-58248067F968}"/>
              </a:ext>
            </a:extLst>
          </p:cNvPr>
          <p:cNvSpPr>
            <a:spLocks noGrp="1"/>
          </p:cNvSpPr>
          <p:nvPr>
            <p:ph type="title"/>
          </p:nvPr>
        </p:nvSpPr>
        <p:spPr>
          <a:xfrm>
            <a:off x="1104900" y="76200"/>
            <a:ext cx="9980682" cy="1096962"/>
          </a:xfrm>
        </p:spPr>
        <p:txBody>
          <a:bodyPr anchor="b">
            <a:normAutofit/>
          </a:bodyPr>
          <a:lstStyle/>
          <a:p>
            <a:r>
              <a:rPr lang="en-US"/>
              <a:t>RFID and NFC (Near‐Field Communication)</a:t>
            </a:r>
          </a:p>
        </p:txBody>
      </p:sp>
      <p:pic>
        <p:nvPicPr>
          <p:cNvPr id="5" name="Content Placeholder 4" descr="A table with text on it&#10;&#10;Description automatically generated">
            <a:extLst>
              <a:ext uri="{FF2B5EF4-FFF2-40B4-BE49-F238E27FC236}">
                <a16:creationId xmlns:a16="http://schemas.microsoft.com/office/drawing/2014/main" id="{F8B266F5-157F-1ACE-BE03-6C21F2A7E938}"/>
              </a:ext>
            </a:extLst>
          </p:cNvPr>
          <p:cNvPicPr>
            <a:picLocks noGrp="1" noChangeAspect="1"/>
          </p:cNvPicPr>
          <p:nvPr>
            <p:ph idx="1"/>
          </p:nvPr>
        </p:nvPicPr>
        <p:blipFill>
          <a:blip r:embed="rId2"/>
          <a:stretch>
            <a:fillRect/>
          </a:stretch>
        </p:blipFill>
        <p:spPr>
          <a:xfrm>
            <a:off x="1524000" y="1600200"/>
            <a:ext cx="9144000" cy="4572000"/>
          </a:xfrm>
          <a:noFill/>
        </p:spPr>
      </p:pic>
    </p:spTree>
    <p:extLst>
      <p:ext uri="{BB962C8B-B14F-4D97-AF65-F5344CB8AC3E}">
        <p14:creationId xmlns:p14="http://schemas.microsoft.com/office/powerpoint/2010/main" val="883407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B9E6-1137-7638-677C-BC6C294B3635}"/>
              </a:ext>
            </a:extLst>
          </p:cNvPr>
          <p:cNvSpPr>
            <a:spLocks noGrp="1"/>
          </p:cNvSpPr>
          <p:nvPr>
            <p:ph type="title"/>
          </p:nvPr>
        </p:nvSpPr>
        <p:spPr/>
        <p:txBody>
          <a:bodyPr/>
          <a:lstStyle/>
          <a:p>
            <a:r>
              <a:rPr lang="en-US"/>
              <a:t>Bluetooth Low Energy (BLE)</a:t>
            </a:r>
          </a:p>
        </p:txBody>
      </p:sp>
      <p:sp>
        <p:nvSpPr>
          <p:cNvPr id="3" name="Content Placeholder 2">
            <a:extLst>
              <a:ext uri="{FF2B5EF4-FFF2-40B4-BE49-F238E27FC236}">
                <a16:creationId xmlns:a16="http://schemas.microsoft.com/office/drawing/2014/main" id="{9B325995-C683-CE72-0BD2-5B881A88B831}"/>
              </a:ext>
            </a:extLst>
          </p:cNvPr>
          <p:cNvSpPr>
            <a:spLocks noGrp="1"/>
          </p:cNvSpPr>
          <p:nvPr>
            <p:ph idx="1"/>
          </p:nvPr>
        </p:nvSpPr>
        <p:spPr>
          <a:xfrm>
            <a:off x="1104900" y="1587844"/>
            <a:ext cx="9982200" cy="4572000"/>
          </a:xfrm>
        </p:spPr>
        <p:txBody>
          <a:bodyPr/>
          <a:lstStyle/>
          <a:p>
            <a:r>
              <a:rPr lang="vi-VN"/>
              <a:t>Bluetooth năng lượng thấp (BLE) là thành viên mới hơn trong gia đình Bluetooth, dựa trên tiêu chuẩn Bluetooth 4.0. </a:t>
            </a:r>
            <a:endParaRPr lang="en-US"/>
          </a:p>
          <a:p>
            <a:r>
              <a:rPr lang="vi-VN"/>
              <a:t>BLE cũng hoạt động ở băng tần ISM 2,4 GHz nhưng sử dụng hệ thống điều chế đơn giản hơn. </a:t>
            </a:r>
            <a:endParaRPr lang="en-US"/>
          </a:p>
          <a:p>
            <a:r>
              <a:rPr lang="vi-VN"/>
              <a:t>BLE luôn ở chế độ ngủ ngoại trừ khi kết nối được bắt đầu và do đó tiêu thụ ít năng lượng hơn nhiều. </a:t>
            </a:r>
            <a:endParaRPr lang="en-US"/>
          </a:p>
          <a:p>
            <a:r>
              <a:rPr lang="vi-VN"/>
              <a:t>BLE được tung ra thị trường vào năm 2011 và được bán trên thị trường với tên gọi Bluetooth Smart. </a:t>
            </a:r>
            <a:endParaRPr lang="en-US"/>
          </a:p>
          <a:p>
            <a:r>
              <a:rPr lang="vi-VN"/>
              <a:t>BLE giảm đáng kể mức tiêu thụ điện năng và chi phí trong khi vẫn duy trì phạm vi liên lạc tương tự. </a:t>
            </a:r>
            <a:endParaRPr lang="en-US"/>
          </a:p>
          <a:p>
            <a:r>
              <a:rPr lang="vi-VN"/>
              <a:t>BLE thường hoạt động ở phạm vi khoảng 100 m, với tốc độ dữ liệu khoảng 1 Mbit/s.</a:t>
            </a:r>
            <a:endParaRPr lang="en-US"/>
          </a:p>
        </p:txBody>
      </p:sp>
    </p:spTree>
    <p:extLst>
      <p:ext uri="{BB962C8B-B14F-4D97-AF65-F5344CB8AC3E}">
        <p14:creationId xmlns:p14="http://schemas.microsoft.com/office/powerpoint/2010/main" val="40791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62B7C57-DABA-46C4-B92B-98148BE0433D}"/>
              </a:ext>
            </a:extLst>
          </p:cNvPr>
          <p:cNvSpPr>
            <a:spLocks noGrp="1"/>
          </p:cNvSpPr>
          <p:nvPr>
            <p:ph idx="1"/>
          </p:nvPr>
        </p:nvSpPr>
        <p:spPr>
          <a:xfrm>
            <a:off x="1294363" y="1330038"/>
            <a:ext cx="9603275" cy="3948542"/>
          </a:xfrm>
        </p:spPr>
        <p:txBody>
          <a:bodyPr/>
          <a:lstStyle/>
          <a:p>
            <a:r>
              <a:rPr lang="en-US"/>
              <a:t>Tần số: 2.4GHz (ISM)</a:t>
            </a:r>
          </a:p>
          <a:p>
            <a:r>
              <a:rPr lang="en-US"/>
              <a:t>Phạm vi: 50-150m (Smart / BLE)</a:t>
            </a:r>
          </a:p>
          <a:p>
            <a:r>
              <a:rPr lang="en-US"/>
              <a:t>Tốc độ dữ liệu: 1Mbps (Smart / BLE)</a:t>
            </a:r>
          </a:p>
        </p:txBody>
      </p:sp>
      <p:sp>
        <p:nvSpPr>
          <p:cNvPr id="4" name="Date Placeholder 3">
            <a:extLst>
              <a:ext uri="{FF2B5EF4-FFF2-40B4-BE49-F238E27FC236}">
                <a16:creationId xmlns:a16="http://schemas.microsoft.com/office/drawing/2014/main" id="{4852839F-A9AB-4E36-9D77-D18E98F3F709}"/>
              </a:ext>
            </a:extLst>
          </p:cNvPr>
          <p:cNvSpPr>
            <a:spLocks noGrp="1"/>
          </p:cNvSpPr>
          <p:nvPr>
            <p:ph type="dt" sz="half" idx="10"/>
          </p:nvPr>
        </p:nvSpPr>
        <p:spPr/>
        <p:txBody>
          <a:bodyPr/>
          <a:lstStyle/>
          <a:p>
            <a:fld id="{446431DE-40BA-4EF8-93DB-936DA3DE999A}" type="datetime1">
              <a:rPr lang="en-US" noProof="0" smtClean="0"/>
              <a:t>10/22/2023</a:t>
            </a:fld>
            <a:endParaRPr lang="en-US" noProof="0" dirty="0"/>
          </a:p>
        </p:txBody>
      </p:sp>
      <p:sp>
        <p:nvSpPr>
          <p:cNvPr id="5" name="Title 4">
            <a:extLst>
              <a:ext uri="{FF2B5EF4-FFF2-40B4-BE49-F238E27FC236}">
                <a16:creationId xmlns:a16="http://schemas.microsoft.com/office/drawing/2014/main" id="{D8C40DAA-79F9-4CB5-ADDD-ED23B98C7A21}"/>
              </a:ext>
            </a:extLst>
          </p:cNvPr>
          <p:cNvSpPr>
            <a:spLocks noGrp="1"/>
          </p:cNvSpPr>
          <p:nvPr>
            <p:ph type="title"/>
          </p:nvPr>
        </p:nvSpPr>
        <p:spPr/>
        <p:txBody>
          <a:bodyPr/>
          <a:lstStyle/>
          <a:p>
            <a:r>
              <a:rPr lang="en-US"/>
              <a:t>Bluetooth® 802.15.4</a:t>
            </a:r>
          </a:p>
        </p:txBody>
      </p:sp>
      <p:pic>
        <p:nvPicPr>
          <p:cNvPr id="7" name="Picture 6">
            <a:extLst>
              <a:ext uri="{FF2B5EF4-FFF2-40B4-BE49-F238E27FC236}">
                <a16:creationId xmlns:a16="http://schemas.microsoft.com/office/drawing/2014/main" id="{BF55CF99-4F02-46DF-BBCE-9FF4018A8F4C}"/>
              </a:ext>
            </a:extLst>
          </p:cNvPr>
          <p:cNvPicPr>
            <a:picLocks noChangeAspect="1"/>
          </p:cNvPicPr>
          <p:nvPr/>
        </p:nvPicPr>
        <p:blipFill>
          <a:blip r:embed="rId3"/>
          <a:stretch>
            <a:fillRect/>
          </a:stretch>
        </p:blipFill>
        <p:spPr>
          <a:xfrm>
            <a:off x="7022522" y="95728"/>
            <a:ext cx="952500" cy="952500"/>
          </a:xfrm>
          <a:prstGeom prst="rect">
            <a:avLst/>
          </a:prstGeom>
        </p:spPr>
      </p:pic>
      <p:pic>
        <p:nvPicPr>
          <p:cNvPr id="2" name="Picture 1">
            <a:extLst>
              <a:ext uri="{FF2B5EF4-FFF2-40B4-BE49-F238E27FC236}">
                <a16:creationId xmlns:a16="http://schemas.microsoft.com/office/drawing/2014/main" id="{0CA7DB88-A1A1-40EB-AFED-20FB3DDF8256}"/>
              </a:ext>
            </a:extLst>
          </p:cNvPr>
          <p:cNvPicPr>
            <a:picLocks noChangeAspect="1"/>
          </p:cNvPicPr>
          <p:nvPr/>
        </p:nvPicPr>
        <p:blipFill>
          <a:blip r:embed="rId4"/>
          <a:stretch>
            <a:fillRect/>
          </a:stretch>
        </p:blipFill>
        <p:spPr>
          <a:xfrm>
            <a:off x="5293734" y="1522000"/>
            <a:ext cx="5362575" cy="3429000"/>
          </a:xfrm>
          <a:prstGeom prst="rect">
            <a:avLst/>
          </a:prstGeom>
        </p:spPr>
      </p:pic>
      <p:sp>
        <p:nvSpPr>
          <p:cNvPr id="8" name="TextBox 7">
            <a:extLst>
              <a:ext uri="{FF2B5EF4-FFF2-40B4-BE49-F238E27FC236}">
                <a16:creationId xmlns:a16="http://schemas.microsoft.com/office/drawing/2014/main" id="{A0C6905B-C27B-408D-A84A-3B3B765542B5}"/>
              </a:ext>
            </a:extLst>
          </p:cNvPr>
          <p:cNvSpPr txBox="1"/>
          <p:nvPr/>
        </p:nvSpPr>
        <p:spPr>
          <a:xfrm>
            <a:off x="408436" y="5428790"/>
            <a:ext cx="10489201" cy="369332"/>
          </a:xfrm>
          <a:prstGeom prst="rect">
            <a:avLst/>
          </a:prstGeom>
          <a:noFill/>
        </p:spPr>
        <p:txBody>
          <a:bodyPr wrap="square">
            <a:spAutoFit/>
          </a:bodyPr>
          <a:lstStyle/>
          <a:p>
            <a:r>
              <a:rPr lang="en-US"/>
              <a:t>https://www.fierceelectronics.com/components/realities-dealing-wireless-mesh-networks</a:t>
            </a:r>
          </a:p>
        </p:txBody>
      </p:sp>
    </p:spTree>
    <p:extLst>
      <p:ext uri="{BB962C8B-B14F-4D97-AF65-F5344CB8AC3E}">
        <p14:creationId xmlns:p14="http://schemas.microsoft.com/office/powerpoint/2010/main" val="156856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6A67-4E30-4958-D6AF-1C71DE1DE931}"/>
              </a:ext>
            </a:extLst>
          </p:cNvPr>
          <p:cNvSpPr>
            <a:spLocks noGrp="1"/>
          </p:cNvSpPr>
          <p:nvPr>
            <p:ph type="title"/>
          </p:nvPr>
        </p:nvSpPr>
        <p:spPr/>
        <p:txBody>
          <a:bodyPr/>
          <a:lstStyle/>
          <a:p>
            <a:r>
              <a:rPr lang="en-US"/>
              <a:t>BLE applications</a:t>
            </a:r>
          </a:p>
        </p:txBody>
      </p:sp>
      <p:sp>
        <p:nvSpPr>
          <p:cNvPr id="3" name="Content Placeholder 2">
            <a:extLst>
              <a:ext uri="{FF2B5EF4-FFF2-40B4-BE49-F238E27FC236}">
                <a16:creationId xmlns:a16="http://schemas.microsoft.com/office/drawing/2014/main" id="{4CA61B63-25CC-617B-6339-5078D3908951}"/>
              </a:ext>
            </a:extLst>
          </p:cNvPr>
          <p:cNvSpPr>
            <a:spLocks noGrp="1"/>
          </p:cNvSpPr>
          <p:nvPr>
            <p:ph idx="1"/>
          </p:nvPr>
        </p:nvSpPr>
        <p:spPr/>
        <p:txBody>
          <a:bodyPr/>
          <a:lstStyle/>
          <a:p>
            <a:r>
              <a:rPr lang="en-US"/>
              <a:t>Heart rate monitors</a:t>
            </a:r>
          </a:p>
          <a:p>
            <a:r>
              <a:rPr lang="en-US"/>
              <a:t>Blood pressure monitors</a:t>
            </a:r>
          </a:p>
          <a:p>
            <a:r>
              <a:rPr lang="en-US"/>
              <a:t>Blood glucose monitors</a:t>
            </a:r>
          </a:p>
          <a:p>
            <a:r>
              <a:rPr lang="en-US"/>
              <a:t>Fibit‐like devices</a:t>
            </a:r>
          </a:p>
          <a:p>
            <a:r>
              <a:rPr lang="en-US"/>
              <a:t>Industrial monitoring sensors</a:t>
            </a:r>
          </a:p>
          <a:p>
            <a:r>
              <a:rPr lang="en-US"/>
              <a:t>Geography‐based, targeted promotions (iBeacon)</a:t>
            </a:r>
          </a:p>
          <a:p>
            <a:r>
              <a:rPr lang="en-US"/>
              <a:t>Proximity sensing</a:t>
            </a:r>
          </a:p>
          <a:p>
            <a:pPr marL="0" indent="0" algn="ctr">
              <a:buNone/>
            </a:pPr>
            <a:r>
              <a:rPr lang="en-US"/>
              <a:t>https://www.bluetooth.com/</a:t>
            </a:r>
          </a:p>
        </p:txBody>
      </p:sp>
    </p:spTree>
    <p:extLst>
      <p:ext uri="{BB962C8B-B14F-4D97-AF65-F5344CB8AC3E}">
        <p14:creationId xmlns:p14="http://schemas.microsoft.com/office/powerpoint/2010/main" val="101222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BFB26603-EB70-4FAA-9BD5-C47E77EF7C68}"/>
              </a:ext>
            </a:extLst>
          </p:cNvPr>
          <p:cNvPicPr>
            <a:picLocks noChangeAspect="1"/>
          </p:cNvPicPr>
          <p:nvPr/>
        </p:nvPicPr>
        <p:blipFill>
          <a:blip r:embed="rId3"/>
          <a:stretch>
            <a:fillRect/>
          </a:stretch>
        </p:blipFill>
        <p:spPr>
          <a:xfrm>
            <a:off x="4890909" y="2170162"/>
            <a:ext cx="5807176" cy="2787443"/>
          </a:xfrm>
          <a:prstGeom prst="rect">
            <a:avLst/>
          </a:prstGeom>
          <a:noFill/>
        </p:spPr>
      </p:pic>
      <p:sp>
        <p:nvSpPr>
          <p:cNvPr id="2" name="Content Placeholder 1">
            <a:extLst>
              <a:ext uri="{FF2B5EF4-FFF2-40B4-BE49-F238E27FC236}">
                <a16:creationId xmlns:a16="http://schemas.microsoft.com/office/drawing/2014/main" id="{7745457E-35E0-4E89-8297-E7DBEE0E9108}"/>
              </a:ext>
            </a:extLst>
          </p:cNvPr>
          <p:cNvSpPr>
            <a:spLocks noGrp="1"/>
          </p:cNvSpPr>
          <p:nvPr>
            <p:ph type="body" sz="half" idx="2"/>
          </p:nvPr>
        </p:nvSpPr>
        <p:spPr>
          <a:xfrm>
            <a:off x="1290909" y="1645522"/>
            <a:ext cx="3600000" cy="3836725"/>
          </a:xfrm>
        </p:spPr>
        <p:txBody>
          <a:bodyPr>
            <a:normAutofit/>
          </a:bodyPr>
          <a:lstStyle/>
          <a:p>
            <a:r>
              <a:rPr lang="en-US">
                <a:latin typeface="Arial" panose="020B0604020202020204" pitchFamily="34" charset="0"/>
                <a:cs typeface="Arial" panose="020B0604020202020204" pitchFamily="34" charset="0"/>
              </a:rPr>
              <a:t>Trong mạng Zigbee, các thiết bị có thể đảm nhận ba vai trò khác nhau:</a:t>
            </a:r>
          </a:p>
          <a:p>
            <a:pPr lvl="1"/>
            <a:r>
              <a:rPr lang="en-US" sz="1600">
                <a:latin typeface="Arial" panose="020B0604020202020204" pitchFamily="34" charset="0"/>
                <a:cs typeface="Arial" panose="020B0604020202020204" pitchFamily="34" charset="0"/>
              </a:rPr>
              <a:t>Zigbee coordinator,</a:t>
            </a:r>
          </a:p>
          <a:p>
            <a:pPr lvl="1"/>
            <a:r>
              <a:rPr lang="en-US" sz="1600">
                <a:latin typeface="Arial" panose="020B0604020202020204" pitchFamily="34" charset="0"/>
                <a:cs typeface="Arial" panose="020B0604020202020204" pitchFamily="34" charset="0"/>
              </a:rPr>
              <a:t>Zigbee router, and </a:t>
            </a:r>
          </a:p>
          <a:p>
            <a:pPr lvl="1"/>
            <a:r>
              <a:rPr lang="en-US" sz="1600">
                <a:latin typeface="Arial" panose="020B0604020202020204" pitchFamily="34" charset="0"/>
                <a:cs typeface="Arial" panose="020B0604020202020204" pitchFamily="34" charset="0"/>
              </a:rPr>
              <a:t>Zigbee client</a:t>
            </a:r>
          </a:p>
        </p:txBody>
      </p:sp>
      <p:sp>
        <p:nvSpPr>
          <p:cNvPr id="3" name="Date Placeholder 2">
            <a:extLst>
              <a:ext uri="{FF2B5EF4-FFF2-40B4-BE49-F238E27FC236}">
                <a16:creationId xmlns:a16="http://schemas.microsoft.com/office/drawing/2014/main" id="{CC6979A1-5349-4C11-8670-6FD227875000}"/>
              </a:ext>
            </a:extLst>
          </p:cNvPr>
          <p:cNvSpPr>
            <a:spLocks noGrp="1"/>
          </p:cNvSpPr>
          <p:nvPr>
            <p:ph type="dt" sz="half" idx="10"/>
          </p:nvPr>
        </p:nvSpPr>
        <p:spPr>
          <a:xfrm>
            <a:off x="7396923" y="6340793"/>
            <a:ext cx="3500715" cy="309201"/>
          </a:xfrm>
        </p:spPr>
        <p:txBody>
          <a:bodyPr anchor="ctr">
            <a:normAutofit/>
          </a:bodyPr>
          <a:lstStyle/>
          <a:p>
            <a:pPr>
              <a:spcAft>
                <a:spcPts val="600"/>
              </a:spcAft>
            </a:pPr>
            <a:fld id="{379B52C1-854C-4431-BC94-099AF13800DA}" type="datetime1">
              <a:rPr lang="en-US" noProof="0" smtClean="0"/>
              <a:pPr>
                <a:spcAft>
                  <a:spcPts val="600"/>
                </a:spcAft>
              </a:pPr>
              <a:t>10/22/2023</a:t>
            </a:fld>
            <a:endParaRPr lang="en-US" noProof="0"/>
          </a:p>
        </p:txBody>
      </p:sp>
      <p:sp>
        <p:nvSpPr>
          <p:cNvPr id="4" name="Title 3">
            <a:extLst>
              <a:ext uri="{FF2B5EF4-FFF2-40B4-BE49-F238E27FC236}">
                <a16:creationId xmlns:a16="http://schemas.microsoft.com/office/drawing/2014/main" id="{3B3054C7-810C-49A4-AC1D-02730E3647D6}"/>
              </a:ext>
            </a:extLst>
          </p:cNvPr>
          <p:cNvSpPr>
            <a:spLocks noGrp="1"/>
          </p:cNvSpPr>
          <p:nvPr>
            <p:ph type="title"/>
          </p:nvPr>
        </p:nvSpPr>
        <p:spPr>
          <a:xfrm>
            <a:off x="1294363" y="181134"/>
            <a:ext cx="9603275" cy="1049235"/>
          </a:xfrm>
        </p:spPr>
        <p:txBody>
          <a:bodyPr anchor="t">
            <a:normAutofit/>
          </a:bodyPr>
          <a:lstStyle/>
          <a:p>
            <a:r>
              <a:rPr lang="en-US"/>
              <a:t>Hoạt động Zigbee</a:t>
            </a:r>
          </a:p>
        </p:txBody>
      </p:sp>
    </p:spTree>
    <p:extLst>
      <p:ext uri="{BB962C8B-B14F-4D97-AF65-F5344CB8AC3E}">
        <p14:creationId xmlns:p14="http://schemas.microsoft.com/office/powerpoint/2010/main" val="18884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A0E6-11E3-6D6D-4FFC-30B8E3161A2D}"/>
              </a:ext>
            </a:extLst>
          </p:cNvPr>
          <p:cNvSpPr>
            <a:spLocks noGrp="1"/>
          </p:cNvSpPr>
          <p:nvPr>
            <p:ph type="title"/>
          </p:nvPr>
        </p:nvSpPr>
        <p:spPr/>
        <p:txBody>
          <a:bodyPr/>
          <a:lstStyle/>
          <a:p>
            <a:r>
              <a:rPr lang="en-US"/>
              <a:t>LiFi</a:t>
            </a:r>
          </a:p>
        </p:txBody>
      </p:sp>
      <p:sp>
        <p:nvSpPr>
          <p:cNvPr id="3" name="Content Placeholder 2">
            <a:extLst>
              <a:ext uri="{FF2B5EF4-FFF2-40B4-BE49-F238E27FC236}">
                <a16:creationId xmlns:a16="http://schemas.microsoft.com/office/drawing/2014/main" id="{6BE88721-1A41-9097-422A-E9F7190DFE07}"/>
              </a:ext>
            </a:extLst>
          </p:cNvPr>
          <p:cNvSpPr>
            <a:spLocks noGrp="1"/>
          </p:cNvSpPr>
          <p:nvPr>
            <p:ph idx="1"/>
          </p:nvPr>
        </p:nvSpPr>
        <p:spPr/>
        <p:txBody>
          <a:bodyPr/>
          <a:lstStyle/>
          <a:p>
            <a:r>
              <a:rPr lang="vi-VN"/>
              <a:t>Light Fidelity (LiFi) là một công nghệ truyền thông mới, không dây, hai chiều, tốc độ cao dựa trên ánh sáng. Nó </a:t>
            </a:r>
            <a:r>
              <a:rPr lang="en-US"/>
              <a:t>dựa trên </a:t>
            </a:r>
            <a:r>
              <a:rPr lang="vi-VN"/>
              <a:t>ánh sáng nhìn thấy được (VLC). </a:t>
            </a:r>
            <a:endParaRPr lang="en-US"/>
          </a:p>
          <a:p>
            <a:r>
              <a:rPr lang="vi-VN"/>
              <a:t>Tương tự như WiFi, LiFi truyền dữ liệu bằng sóng điện từ. Nhưng thay vì sử dụng sóng vô tuyến (MHz – GHz), nó lại sử dụng ánh sáng khả kiến (~THz).</a:t>
            </a:r>
            <a:endParaRPr lang="en-US"/>
          </a:p>
          <a:p>
            <a:r>
              <a:rPr lang="vi-VN"/>
              <a:t> LiFi sử dụng bóng đèn LED (điốt phát sáng) gia dụng làm máy phát. </a:t>
            </a:r>
            <a:endParaRPr lang="en-US"/>
          </a:p>
          <a:p>
            <a:r>
              <a:rPr lang="vi-VN"/>
              <a:t>Bằng cách thay đổi dòng điện cung cấp cho bóng đèn LED ở tốc độ cực cao, dữ liệu có thể được mã hóa khi độ sáng thay đổi nhanh chóng, sau đó có thể được máy dò quang (photodiode) thu nhận. </a:t>
            </a:r>
            <a:endParaRPr lang="en-US"/>
          </a:p>
          <a:p>
            <a:r>
              <a:rPr lang="vi-VN"/>
              <a:t>Những thay đổi nhanh chóng này quá nhanh để mắt người có thể nhận thấy;</a:t>
            </a:r>
            <a:endParaRPr lang="en-US"/>
          </a:p>
        </p:txBody>
      </p:sp>
    </p:spTree>
    <p:extLst>
      <p:ext uri="{BB962C8B-B14F-4D97-AF65-F5344CB8AC3E}">
        <p14:creationId xmlns:p14="http://schemas.microsoft.com/office/powerpoint/2010/main" val="128394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D456D2-99EA-49C4-2AE0-FC6FB6D93B80}"/>
              </a:ext>
            </a:extLst>
          </p:cNvPr>
          <p:cNvSpPr>
            <a:spLocks noGrp="1"/>
          </p:cNvSpPr>
          <p:nvPr>
            <p:ph type="ctrTitle"/>
          </p:nvPr>
        </p:nvSpPr>
        <p:spPr/>
        <p:txBody>
          <a:bodyPr/>
          <a:lstStyle/>
          <a:p>
            <a:r>
              <a:rPr lang="en-US"/>
              <a:t>Định Nghĩa IOT</a:t>
            </a:r>
          </a:p>
        </p:txBody>
      </p:sp>
      <p:sp>
        <p:nvSpPr>
          <p:cNvPr id="5" name="Subtitle 4">
            <a:extLst>
              <a:ext uri="{FF2B5EF4-FFF2-40B4-BE49-F238E27FC236}">
                <a16:creationId xmlns:a16="http://schemas.microsoft.com/office/drawing/2014/main" id="{22667DD4-7E49-D8D7-C240-A0898F80D8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6255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A0E6-11E3-6D6D-4FFC-30B8E3161A2D}"/>
              </a:ext>
            </a:extLst>
          </p:cNvPr>
          <p:cNvSpPr>
            <a:spLocks noGrp="1"/>
          </p:cNvSpPr>
          <p:nvPr>
            <p:ph type="title"/>
          </p:nvPr>
        </p:nvSpPr>
        <p:spPr/>
        <p:txBody>
          <a:bodyPr/>
          <a:lstStyle/>
          <a:p>
            <a:r>
              <a:rPr lang="en-US"/>
              <a:t>LiFi</a:t>
            </a:r>
          </a:p>
        </p:txBody>
      </p:sp>
      <p:sp>
        <p:nvSpPr>
          <p:cNvPr id="3" name="Content Placeholder 2">
            <a:extLst>
              <a:ext uri="{FF2B5EF4-FFF2-40B4-BE49-F238E27FC236}">
                <a16:creationId xmlns:a16="http://schemas.microsoft.com/office/drawing/2014/main" id="{6BE88721-1A41-9097-422A-E9F7190DFE07}"/>
              </a:ext>
            </a:extLst>
          </p:cNvPr>
          <p:cNvSpPr>
            <a:spLocks noGrp="1"/>
          </p:cNvSpPr>
          <p:nvPr>
            <p:ph idx="1"/>
          </p:nvPr>
        </p:nvSpPr>
        <p:spPr>
          <a:xfrm>
            <a:off x="1104900" y="1600200"/>
            <a:ext cx="9982200" cy="2848232"/>
          </a:xfrm>
        </p:spPr>
        <p:txBody>
          <a:bodyPr/>
          <a:lstStyle/>
          <a:p>
            <a:r>
              <a:rPr lang="vi-VN"/>
              <a:t>LiFi không ảnh hưởng đến chức năng chính của việc chiếu sáng đèn LED. </a:t>
            </a:r>
            <a:endParaRPr lang="en-US"/>
          </a:p>
          <a:p>
            <a:r>
              <a:rPr lang="vi-VN"/>
              <a:t>LiFi có lợi thế rất lớn về cơ sở hạ tầng, khi bóng đèn LED ngày càng được sử dụng nhiều trong các tòa nhà, đường phố và phương tiện giao thông. </a:t>
            </a:r>
            <a:endParaRPr lang="en-US"/>
          </a:p>
          <a:p>
            <a:r>
              <a:rPr lang="vi-VN"/>
              <a:t>Nó có thể hoạt động ở tốc độ ấn tượng lên tới 224 gigabit mỗi giây và không nhạy cảm với nhiễu điện từ</a:t>
            </a:r>
            <a:endParaRPr lang="en-US"/>
          </a:p>
          <a:p>
            <a:r>
              <a:rPr lang="vi-VN"/>
              <a:t>LiFi không thể xuyên tường, nghĩa là nó chỉ có thể hoạt động ở phạm vi ngắn, nhưng đồng thời, điều này khiến nó ít có khả năng bị hack hơn. </a:t>
            </a:r>
            <a:endParaRPr lang="en-US"/>
          </a:p>
          <a:p>
            <a:r>
              <a:rPr lang="vi-VN"/>
              <a:t>Hiện đã có những sản phẩm trên thị trường có thể cung cấp ánh sáng và kết nối cùng một lúc.</a:t>
            </a:r>
            <a:endParaRPr lang="en-US"/>
          </a:p>
        </p:txBody>
      </p:sp>
      <p:sp>
        <p:nvSpPr>
          <p:cNvPr id="5" name="TextBox 4">
            <a:extLst>
              <a:ext uri="{FF2B5EF4-FFF2-40B4-BE49-F238E27FC236}">
                <a16:creationId xmlns:a16="http://schemas.microsoft.com/office/drawing/2014/main" id="{2F016B22-0D12-365C-105F-A2261996D008}"/>
              </a:ext>
            </a:extLst>
          </p:cNvPr>
          <p:cNvSpPr txBox="1"/>
          <p:nvPr/>
        </p:nvSpPr>
        <p:spPr>
          <a:xfrm>
            <a:off x="1104900" y="4448432"/>
            <a:ext cx="6098058" cy="369332"/>
          </a:xfrm>
          <a:prstGeom prst="rect">
            <a:avLst/>
          </a:prstGeom>
          <a:noFill/>
        </p:spPr>
        <p:txBody>
          <a:bodyPr wrap="square">
            <a:spAutoFit/>
          </a:bodyPr>
          <a:lstStyle/>
          <a:p>
            <a:r>
              <a:rPr lang="en-US"/>
              <a:t>http://purelifi.com/</a:t>
            </a:r>
          </a:p>
        </p:txBody>
      </p:sp>
    </p:spTree>
    <p:extLst>
      <p:ext uri="{BB962C8B-B14F-4D97-AF65-F5344CB8AC3E}">
        <p14:creationId xmlns:p14="http://schemas.microsoft.com/office/powerpoint/2010/main" val="3012621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448F-53EA-A6CF-663F-2DEA1DE2F002}"/>
              </a:ext>
            </a:extLst>
          </p:cNvPr>
          <p:cNvSpPr>
            <a:spLocks noGrp="1"/>
          </p:cNvSpPr>
          <p:nvPr>
            <p:ph type="title"/>
          </p:nvPr>
        </p:nvSpPr>
        <p:spPr/>
        <p:txBody>
          <a:bodyPr/>
          <a:lstStyle/>
          <a:p>
            <a:r>
              <a:rPr lang="en-US"/>
              <a:t>6LowPAN</a:t>
            </a:r>
          </a:p>
        </p:txBody>
      </p:sp>
      <p:sp>
        <p:nvSpPr>
          <p:cNvPr id="3" name="Content Placeholder 2">
            <a:extLst>
              <a:ext uri="{FF2B5EF4-FFF2-40B4-BE49-F238E27FC236}">
                <a16:creationId xmlns:a16="http://schemas.microsoft.com/office/drawing/2014/main" id="{4DEC6CF1-0DD8-D8C1-E31F-D5F8B6964BC6}"/>
              </a:ext>
            </a:extLst>
          </p:cNvPr>
          <p:cNvSpPr>
            <a:spLocks noGrp="1"/>
          </p:cNvSpPr>
          <p:nvPr>
            <p:ph idx="1"/>
          </p:nvPr>
        </p:nvSpPr>
        <p:spPr/>
        <p:txBody>
          <a:bodyPr/>
          <a:lstStyle/>
          <a:p>
            <a:r>
              <a:rPr lang="vi-VN"/>
              <a:t>6LoWPAN là viết tắt của IPv6 (Giao thức Internet Phiên bản 6) trên Mạng Khu vực Cá nhân Không dây (WPAN) công suất thấp. </a:t>
            </a:r>
            <a:endParaRPr lang="en-US"/>
          </a:p>
          <a:p>
            <a:r>
              <a:rPr lang="en-US"/>
              <a:t>N</a:t>
            </a:r>
            <a:r>
              <a:rPr lang="vi-VN"/>
              <a:t>ó là mạng lưới không dây, tốc độ dữ liệu thấp, công suất thấp dựa trên tiêu chuẩn IEEE 802.15.4</a:t>
            </a:r>
            <a:endParaRPr lang="en-US"/>
          </a:p>
          <a:p>
            <a:r>
              <a:rPr lang="vi-VN"/>
              <a:t>6LoWPAN có một lợi thế khác biệt, tức là nó dựa trên các tiêu chuẩn mở TCP/IP, bao gồm TCP, UDP, HTTP, COAP, MQTT và websockets, v.v. </a:t>
            </a:r>
            <a:endParaRPr lang="en-US"/>
          </a:p>
          <a:p>
            <a:r>
              <a:rPr lang="vi-VN"/>
              <a:t>Nó có các nút có thể định địa chỉ IPv6 từ đầu đến cuối, và có thể dễ dàng kết nối trực tiếp với Internet. </a:t>
            </a:r>
            <a:endParaRPr lang="en-US"/>
          </a:p>
          <a:p>
            <a:r>
              <a:rPr lang="vi-VN"/>
              <a:t>Nó cũng có khả năng tự phục hồi nhờ định tuyến dạng lưới. 6LoWPAN đã được sử dụng trong mạng cảm biến không dây, đèn và đồng hồ đo.</a:t>
            </a:r>
            <a:endParaRPr lang="en-US"/>
          </a:p>
        </p:txBody>
      </p:sp>
    </p:spTree>
    <p:extLst>
      <p:ext uri="{BB962C8B-B14F-4D97-AF65-F5344CB8AC3E}">
        <p14:creationId xmlns:p14="http://schemas.microsoft.com/office/powerpoint/2010/main" val="236161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C9F77C-AEA2-43A9-A32E-D3710370715D}"/>
              </a:ext>
            </a:extLst>
          </p:cNvPr>
          <p:cNvSpPr>
            <a:spLocks noGrp="1"/>
          </p:cNvSpPr>
          <p:nvPr>
            <p:ph idx="1"/>
          </p:nvPr>
        </p:nvSpPr>
        <p:spPr/>
        <p:txBody>
          <a:bodyPr/>
          <a:lstStyle/>
          <a:p>
            <a:r>
              <a:rPr lang="vi-VN"/>
              <a:t>Zigbee là một giao thức WPAN dành cho các thiết bị xử lý thấp và công suất thấp. Nó có tốc độ dữ liệu thấp, ít tốn kém hơn Bluetooth và WiFi, và dựa trên IEEE 802.11.4.</a:t>
            </a:r>
            <a:endParaRPr lang="en-US"/>
          </a:p>
          <a:p>
            <a:r>
              <a:rPr lang="vi-VN"/>
              <a:t>Zigbee thích hợp để truyền dữ liệu không thường xuyên với tốc độ dữ liệu thấp trong một khu vực nhỏ, chẳng hạn như các tòa nhà.</a:t>
            </a:r>
            <a:endParaRPr lang="en-US"/>
          </a:p>
          <a:p>
            <a:r>
              <a:rPr lang="en-US"/>
              <a:t>Zigbee sử dụng dải tần ISM (Công nghiệp, Khoa học và Y tế) và có tốc độ dữ liệu khoảng 250 kbps.</a:t>
            </a:r>
          </a:p>
          <a:p>
            <a:r>
              <a:rPr lang="vi-VN"/>
              <a:t>Bộ vi điều khiển, chip Zigbee và radio có thể bổ sung khả năng tương thích của Zigbee với các thiết bị IoT.</a:t>
            </a:r>
            <a:endParaRPr lang="en-US"/>
          </a:p>
        </p:txBody>
      </p:sp>
      <p:sp>
        <p:nvSpPr>
          <p:cNvPr id="3" name="Date Placeholder 2">
            <a:extLst>
              <a:ext uri="{FF2B5EF4-FFF2-40B4-BE49-F238E27FC236}">
                <a16:creationId xmlns:a16="http://schemas.microsoft.com/office/drawing/2014/main" id="{D7981CED-D3A6-4EC2-BC08-FBB2229B936A}"/>
              </a:ext>
            </a:extLst>
          </p:cNvPr>
          <p:cNvSpPr>
            <a:spLocks noGrp="1"/>
          </p:cNvSpPr>
          <p:nvPr>
            <p:ph type="dt" sz="half" idx="10"/>
          </p:nvPr>
        </p:nvSpPr>
        <p:spPr/>
        <p:txBody>
          <a:bodyPr/>
          <a:lstStyle/>
          <a:p>
            <a:fld id="{379B52C1-854C-4431-BC94-099AF13800DA}" type="datetime1">
              <a:rPr lang="en-US" noProof="0" smtClean="0"/>
              <a:t>10/22/2023</a:t>
            </a:fld>
            <a:endParaRPr lang="en-US" noProof="0" dirty="0"/>
          </a:p>
        </p:txBody>
      </p:sp>
      <p:sp>
        <p:nvSpPr>
          <p:cNvPr id="4" name="Title 3">
            <a:extLst>
              <a:ext uri="{FF2B5EF4-FFF2-40B4-BE49-F238E27FC236}">
                <a16:creationId xmlns:a16="http://schemas.microsoft.com/office/drawing/2014/main" id="{19ADB429-4BDE-4B10-A31A-F0D43322BD98}"/>
              </a:ext>
            </a:extLst>
          </p:cNvPr>
          <p:cNvSpPr>
            <a:spLocks noGrp="1"/>
          </p:cNvSpPr>
          <p:nvPr>
            <p:ph type="title"/>
          </p:nvPr>
        </p:nvSpPr>
        <p:spPr/>
        <p:txBody>
          <a:bodyPr/>
          <a:lstStyle/>
          <a:p>
            <a:r>
              <a:rPr lang="en-US"/>
              <a:t>Zigbee - IEEE 802.15.4</a:t>
            </a:r>
          </a:p>
        </p:txBody>
      </p:sp>
      <p:pic>
        <p:nvPicPr>
          <p:cNvPr id="5" name="Picture 4">
            <a:extLst>
              <a:ext uri="{FF2B5EF4-FFF2-40B4-BE49-F238E27FC236}">
                <a16:creationId xmlns:a16="http://schemas.microsoft.com/office/drawing/2014/main" id="{7834800A-0824-4DC1-AD5D-647F2B7E6D48}"/>
              </a:ext>
            </a:extLst>
          </p:cNvPr>
          <p:cNvPicPr>
            <a:picLocks noChangeAspect="1"/>
          </p:cNvPicPr>
          <p:nvPr/>
        </p:nvPicPr>
        <p:blipFill>
          <a:blip r:embed="rId2"/>
          <a:stretch>
            <a:fillRect/>
          </a:stretch>
        </p:blipFill>
        <p:spPr>
          <a:xfrm>
            <a:off x="9589732" y="76200"/>
            <a:ext cx="952500" cy="952500"/>
          </a:xfrm>
          <a:prstGeom prst="rect">
            <a:avLst/>
          </a:prstGeom>
        </p:spPr>
      </p:pic>
    </p:spTree>
    <p:extLst>
      <p:ext uri="{BB962C8B-B14F-4D97-AF65-F5344CB8AC3E}">
        <p14:creationId xmlns:p14="http://schemas.microsoft.com/office/powerpoint/2010/main" val="387120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E0D90C-0D4F-2ED4-3565-591D9BA56992}"/>
              </a:ext>
            </a:extLst>
          </p:cNvPr>
          <p:cNvSpPr>
            <a:spLocks noGrp="1"/>
          </p:cNvSpPr>
          <p:nvPr>
            <p:ph type="title"/>
          </p:nvPr>
        </p:nvSpPr>
        <p:spPr>
          <a:xfrm>
            <a:off x="1104900" y="76200"/>
            <a:ext cx="9980682" cy="1096962"/>
          </a:xfrm>
        </p:spPr>
        <p:txBody>
          <a:bodyPr anchor="b">
            <a:normAutofit/>
          </a:bodyPr>
          <a:lstStyle/>
          <a:p>
            <a:r>
              <a:rPr lang="en-US"/>
              <a:t>So sánh các công nghệ khác nhau</a:t>
            </a:r>
          </a:p>
        </p:txBody>
      </p:sp>
      <p:pic>
        <p:nvPicPr>
          <p:cNvPr id="8" name="Content Placeholder 7">
            <a:extLst>
              <a:ext uri="{FF2B5EF4-FFF2-40B4-BE49-F238E27FC236}">
                <a16:creationId xmlns:a16="http://schemas.microsoft.com/office/drawing/2014/main" id="{63796D15-971C-ED9A-6F5D-744B50566510}"/>
              </a:ext>
            </a:extLst>
          </p:cNvPr>
          <p:cNvPicPr>
            <a:picLocks noGrp="1" noChangeAspect="1"/>
          </p:cNvPicPr>
          <p:nvPr>
            <p:ph idx="1"/>
          </p:nvPr>
        </p:nvPicPr>
        <p:blipFill>
          <a:blip r:embed="rId2"/>
          <a:stretch>
            <a:fillRect/>
          </a:stretch>
        </p:blipFill>
        <p:spPr>
          <a:xfrm>
            <a:off x="2237772" y="1600200"/>
            <a:ext cx="7716456" cy="4572000"/>
          </a:xfrm>
          <a:noFill/>
        </p:spPr>
      </p:pic>
    </p:spTree>
    <p:extLst>
      <p:ext uri="{BB962C8B-B14F-4D97-AF65-F5344CB8AC3E}">
        <p14:creationId xmlns:p14="http://schemas.microsoft.com/office/powerpoint/2010/main" val="19778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2898-13F1-DF74-0195-BC9FF88F2CB6}"/>
              </a:ext>
            </a:extLst>
          </p:cNvPr>
          <p:cNvSpPr>
            <a:spLocks noGrp="1"/>
          </p:cNvSpPr>
          <p:nvPr>
            <p:ph type="title"/>
          </p:nvPr>
        </p:nvSpPr>
        <p:spPr/>
        <p:txBody>
          <a:bodyPr/>
          <a:lstStyle/>
          <a:p>
            <a:r>
              <a:rPr lang="en-US"/>
              <a:t>Protocols</a:t>
            </a:r>
          </a:p>
        </p:txBody>
      </p:sp>
      <p:sp>
        <p:nvSpPr>
          <p:cNvPr id="3" name="Content Placeholder 2">
            <a:extLst>
              <a:ext uri="{FF2B5EF4-FFF2-40B4-BE49-F238E27FC236}">
                <a16:creationId xmlns:a16="http://schemas.microsoft.com/office/drawing/2014/main" id="{B7AA25C9-9116-3171-4966-7D012FBC1322}"/>
              </a:ext>
            </a:extLst>
          </p:cNvPr>
          <p:cNvSpPr>
            <a:spLocks noGrp="1"/>
          </p:cNvSpPr>
          <p:nvPr>
            <p:ph idx="1"/>
          </p:nvPr>
        </p:nvSpPr>
        <p:spPr/>
        <p:txBody>
          <a:bodyPr/>
          <a:lstStyle/>
          <a:p>
            <a:r>
              <a:rPr lang="vi-VN"/>
              <a:t>Giao thức hoặc giao thức truyền thông là một bộ quy tắc cho phép các thiết bị giao tiếp với nhau. </a:t>
            </a:r>
            <a:endParaRPr lang="en-US"/>
          </a:p>
          <a:p>
            <a:r>
              <a:rPr lang="vi-VN"/>
              <a:t>Các giao thức xác định cú pháp, ngữ nghĩa và đồng bộ hóa giao tiếp. </a:t>
            </a:r>
            <a:endParaRPr lang="en-US"/>
          </a:p>
          <a:p>
            <a:r>
              <a:rPr lang="vi-VN"/>
              <a:t>Một sự tương tự gần gũi với các giao thức là ngôn ngữ của con người. </a:t>
            </a:r>
            <a:endParaRPr lang="en-US"/>
          </a:p>
          <a:p>
            <a:r>
              <a:rPr lang="vi-VN"/>
              <a:t>Có nhiều giao thức truyền thông có sẵn cho các ứng dụng IoT. </a:t>
            </a:r>
            <a:endParaRPr lang="en-US"/>
          </a:p>
          <a:p>
            <a:r>
              <a:rPr lang="vi-VN"/>
              <a:t>Sau đây là các giao thức thường được sử dụng: HTTP, Websocket và MQTT.</a:t>
            </a:r>
            <a:endParaRPr lang="en-US"/>
          </a:p>
        </p:txBody>
      </p:sp>
    </p:spTree>
    <p:extLst>
      <p:ext uri="{BB962C8B-B14F-4D97-AF65-F5344CB8AC3E}">
        <p14:creationId xmlns:p14="http://schemas.microsoft.com/office/powerpoint/2010/main" val="24401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B7827-FA87-1984-738D-E986EF624707}"/>
              </a:ext>
            </a:extLst>
          </p:cNvPr>
          <p:cNvSpPr>
            <a:spLocks noGrp="1"/>
          </p:cNvSpPr>
          <p:nvPr>
            <p:ph type="title"/>
          </p:nvPr>
        </p:nvSpPr>
        <p:spPr/>
        <p:txBody>
          <a:bodyPr/>
          <a:lstStyle/>
          <a:p>
            <a:r>
              <a:rPr lang="en-US"/>
              <a:t>HTTP</a:t>
            </a:r>
          </a:p>
        </p:txBody>
      </p:sp>
      <p:sp>
        <p:nvSpPr>
          <p:cNvPr id="3" name="Content Placeholder 2">
            <a:extLst>
              <a:ext uri="{FF2B5EF4-FFF2-40B4-BE49-F238E27FC236}">
                <a16:creationId xmlns:a16="http://schemas.microsoft.com/office/drawing/2014/main" id="{E4F1743E-861E-73BC-4AD0-D5410328C132}"/>
              </a:ext>
            </a:extLst>
          </p:cNvPr>
          <p:cNvSpPr>
            <a:spLocks noGrp="1"/>
          </p:cNvSpPr>
          <p:nvPr>
            <p:ph idx="1"/>
          </p:nvPr>
        </p:nvSpPr>
        <p:spPr>
          <a:xfrm>
            <a:off x="1104900" y="1600200"/>
            <a:ext cx="9982200" cy="2645979"/>
          </a:xfrm>
        </p:spPr>
        <p:txBody>
          <a:bodyPr/>
          <a:lstStyle/>
          <a:p>
            <a:r>
              <a:rPr lang="vi-VN"/>
              <a:t>Giao thức truyền siêu văn bản (HTTP) là giao thức truyền thông đằng sau World Wide Web (WWW). Nó dựa trên kiến trúc client-server và hoạt động theo kiểu yêu cầu và phản hồi</a:t>
            </a:r>
            <a:endParaRPr lang="en-US"/>
          </a:p>
          <a:p>
            <a:r>
              <a:rPr lang="vi-VN"/>
              <a:t>HTTP sử dụng TCP (giao thức điều khiển truyền) để cung cấp các kết nối đáng tin cậy. </a:t>
            </a:r>
            <a:endParaRPr lang="en-US"/>
          </a:p>
          <a:p>
            <a:r>
              <a:rPr lang="vi-VN"/>
              <a:t>HTTP không có trạng thái vì máy khách và máy chủ không duy trì kết nối trong quá trình giao tiếp.</a:t>
            </a:r>
            <a:endParaRPr lang="en-US"/>
          </a:p>
          <a:p>
            <a:r>
              <a:rPr lang="vi-VN"/>
              <a:t>Phiên bản hiện tại là HTTP/1.1 và phiên bản trước đó là HTTP/1.0. </a:t>
            </a:r>
            <a:endParaRPr lang="en-US"/>
          </a:p>
          <a:p>
            <a:r>
              <a:rPr lang="vi-VN"/>
              <a:t>Phiên bản mới hơn HTTP/2 sắp ra mắt, sẽ có nhiều tính năng mới, chẳng hạn như đẩy máy chủ, để giảm thiểu số lượng yêu cầu của khách hàng và tăng tốc độ.</a:t>
            </a:r>
            <a:endParaRPr lang="en-US"/>
          </a:p>
        </p:txBody>
      </p:sp>
      <p:pic>
        <p:nvPicPr>
          <p:cNvPr id="5" name="Picture 4">
            <a:extLst>
              <a:ext uri="{FF2B5EF4-FFF2-40B4-BE49-F238E27FC236}">
                <a16:creationId xmlns:a16="http://schemas.microsoft.com/office/drawing/2014/main" id="{E9849F29-6FD5-0E2D-A2C0-2E43F5C71709}"/>
              </a:ext>
            </a:extLst>
          </p:cNvPr>
          <p:cNvPicPr>
            <a:picLocks noChangeAspect="1"/>
          </p:cNvPicPr>
          <p:nvPr/>
        </p:nvPicPr>
        <p:blipFill>
          <a:blip r:embed="rId2"/>
          <a:stretch>
            <a:fillRect/>
          </a:stretch>
        </p:blipFill>
        <p:spPr>
          <a:xfrm>
            <a:off x="3681740" y="4462462"/>
            <a:ext cx="4429125" cy="1590675"/>
          </a:xfrm>
          <a:prstGeom prst="rect">
            <a:avLst/>
          </a:prstGeom>
        </p:spPr>
      </p:pic>
    </p:spTree>
    <p:extLst>
      <p:ext uri="{BB962C8B-B14F-4D97-AF65-F5344CB8AC3E}">
        <p14:creationId xmlns:p14="http://schemas.microsoft.com/office/powerpoint/2010/main" val="339129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85D8-67B6-3762-7612-43AD1D9B5EFA}"/>
              </a:ext>
            </a:extLst>
          </p:cNvPr>
          <p:cNvSpPr>
            <a:spLocks noGrp="1"/>
          </p:cNvSpPr>
          <p:nvPr>
            <p:ph type="title"/>
          </p:nvPr>
        </p:nvSpPr>
        <p:spPr/>
        <p:txBody>
          <a:bodyPr/>
          <a:lstStyle/>
          <a:p>
            <a:r>
              <a:rPr lang="en-US"/>
              <a:t>WebSocket</a:t>
            </a:r>
          </a:p>
        </p:txBody>
      </p:sp>
      <p:sp>
        <p:nvSpPr>
          <p:cNvPr id="3" name="Content Placeholder 2">
            <a:extLst>
              <a:ext uri="{FF2B5EF4-FFF2-40B4-BE49-F238E27FC236}">
                <a16:creationId xmlns:a16="http://schemas.microsoft.com/office/drawing/2014/main" id="{F0D9BD23-46FB-99EA-D3F4-C542DBFA5FE9}"/>
              </a:ext>
            </a:extLst>
          </p:cNvPr>
          <p:cNvSpPr>
            <a:spLocks noGrp="1"/>
          </p:cNvSpPr>
          <p:nvPr>
            <p:ph idx="1"/>
          </p:nvPr>
        </p:nvSpPr>
        <p:spPr/>
        <p:txBody>
          <a:bodyPr/>
          <a:lstStyle/>
          <a:p>
            <a:r>
              <a:rPr lang="vi-VN"/>
              <a:t>WebSocket là giao thức truyền thông được thiết kế cho trình duyệt web và máy chủ web, </a:t>
            </a:r>
            <a:endParaRPr lang="en-US"/>
          </a:p>
          <a:p>
            <a:r>
              <a:rPr lang="en-US"/>
              <a:t>K</a:t>
            </a:r>
            <a:r>
              <a:rPr lang="vi-VN"/>
              <a:t>hông giống như HTTP,</a:t>
            </a:r>
            <a:r>
              <a:rPr lang="en-US"/>
              <a:t> </a:t>
            </a:r>
            <a:r>
              <a:rPr lang="vi-VN"/>
              <a:t>WebSocket cung cấp giao tiếp full‐duplex</a:t>
            </a:r>
            <a:r>
              <a:rPr lang="en-US"/>
              <a:t> </a:t>
            </a:r>
            <a:r>
              <a:rPr lang="vi-VN"/>
              <a:t>qua một kết nối TCP.</a:t>
            </a:r>
            <a:endParaRPr lang="en-US"/>
          </a:p>
          <a:p>
            <a:r>
              <a:rPr lang="vi-VN"/>
              <a:t>WebSocket có trạng thái vì máy khách và máy chủ duy trì kết nối trong quá trình giao tiếp. </a:t>
            </a:r>
            <a:endParaRPr lang="en-US"/>
          </a:p>
          <a:p>
            <a:r>
              <a:rPr lang="vi-VN"/>
              <a:t>WebSocket giúp có thể tương tác nhiều hơn giữa trình duyệt và máy chủ web, cho phép truyền dữ liệu và luồng tin nhắn theo thời gian thực. </a:t>
            </a:r>
            <a:endParaRPr lang="en-US"/>
          </a:p>
          <a:p>
            <a:r>
              <a:rPr lang="vi-VN"/>
              <a:t>WebSocket được triển khai trên tất cả các trình duyệt web chính, ví dụ: Firefox 6, Safari 6, Google Chrome 14, Opera 12.10 và Internet Explorer 10.</a:t>
            </a:r>
            <a:endParaRPr lang="en-US"/>
          </a:p>
        </p:txBody>
      </p:sp>
    </p:spTree>
    <p:extLst>
      <p:ext uri="{BB962C8B-B14F-4D97-AF65-F5344CB8AC3E}">
        <p14:creationId xmlns:p14="http://schemas.microsoft.com/office/powerpoint/2010/main" val="349911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BD5DDD4-B30F-43B5-9BA0-190CC29E9665}"/>
              </a:ext>
            </a:extLst>
          </p:cNvPr>
          <p:cNvSpPr>
            <a:spLocks noGrp="1"/>
          </p:cNvSpPr>
          <p:nvPr>
            <p:ph sz="half" idx="1"/>
          </p:nvPr>
        </p:nvSpPr>
        <p:spPr>
          <a:xfrm>
            <a:off x="1019503" y="1475712"/>
            <a:ext cx="6003281" cy="4613360"/>
          </a:xfrm>
        </p:spPr>
        <p:txBody>
          <a:bodyPr/>
          <a:lstStyle/>
          <a:p>
            <a:pPr marL="0" indent="0">
              <a:buNone/>
            </a:pPr>
            <a:r>
              <a:rPr lang="vi-VN">
                <a:latin typeface="Arial" panose="020B0604020202020204" pitchFamily="34" charset="0"/>
                <a:cs typeface="Arial" panose="020B0604020202020204" pitchFamily="34" charset="0"/>
              </a:rPr>
              <a:t>Năm 1999, MQTT được giới thiệu bởi IBM</a:t>
            </a: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N</a:t>
            </a:r>
            <a:r>
              <a:rPr lang="vi-VN">
                <a:latin typeface="Arial" panose="020B0604020202020204" pitchFamily="34" charset="0"/>
                <a:cs typeface="Arial" panose="020B0604020202020204" pitchFamily="34" charset="0"/>
              </a:rPr>
              <a:t>ăm 2013 nó được chuẩn hóa bởi OASIS</a:t>
            </a:r>
            <a:endParaRPr lang="en-US">
              <a:latin typeface="Arial" panose="020B0604020202020204" pitchFamily="34" charset="0"/>
              <a:cs typeface="Arial" panose="020B0604020202020204" pitchFamily="34" charset="0"/>
            </a:endParaRPr>
          </a:p>
          <a:p>
            <a:pPr marL="0" indent="0">
              <a:buNone/>
            </a:pPr>
            <a:r>
              <a:rPr lang="vi-VN">
                <a:latin typeface="Arial" panose="020B0604020202020204" pitchFamily="34" charset="0"/>
                <a:cs typeface="Arial" panose="020B0604020202020204" pitchFamily="34" charset="0"/>
              </a:rPr>
              <a:t>MQTT là một giao thức nhẹ đặc biệt thích hợp cho các môi trường bị hạn chế - ví dụ: môi trường khắc nghiệt với kết nối băng thông thấp, chẳng hạn như trong các ngành công nghiệp dầu khí.</a:t>
            </a: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Có 3 thành phần trong MQTT</a:t>
            </a:r>
          </a:p>
          <a:p>
            <a:pPr lvl="1"/>
            <a:r>
              <a:rPr lang="en-US">
                <a:latin typeface="Arial" panose="020B0604020202020204" pitchFamily="34" charset="0"/>
                <a:cs typeface="Arial" panose="020B0604020202020204" pitchFamily="34" charset="0"/>
              </a:rPr>
              <a:t>publisher (client);</a:t>
            </a:r>
          </a:p>
          <a:p>
            <a:pPr lvl="1"/>
            <a:r>
              <a:rPr lang="en-US">
                <a:latin typeface="Arial" panose="020B0604020202020204" pitchFamily="34" charset="0"/>
                <a:cs typeface="Arial" panose="020B0604020202020204" pitchFamily="34" charset="0"/>
              </a:rPr>
              <a:t>subscriber (client); and</a:t>
            </a:r>
          </a:p>
          <a:p>
            <a:pPr lvl="1"/>
            <a:r>
              <a:rPr lang="en-US">
                <a:latin typeface="Arial" panose="020B0604020202020204" pitchFamily="34" charset="0"/>
                <a:cs typeface="Arial" panose="020B0604020202020204" pitchFamily="34" charset="0"/>
              </a:rPr>
              <a:t>message broker (server)</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25" name="Content Placeholder 24">
            <a:extLst>
              <a:ext uri="{FF2B5EF4-FFF2-40B4-BE49-F238E27FC236}">
                <a16:creationId xmlns:a16="http://schemas.microsoft.com/office/drawing/2014/main" id="{D5AFC2DD-05CF-4358-862A-16E0A7D51635}"/>
              </a:ext>
            </a:extLst>
          </p:cNvPr>
          <p:cNvPicPr>
            <a:picLocks noGrp="1" noChangeAspect="1"/>
          </p:cNvPicPr>
          <p:nvPr>
            <p:ph sz="half" idx="2"/>
          </p:nvPr>
        </p:nvPicPr>
        <p:blipFill>
          <a:blip r:embed="rId2"/>
          <a:stretch>
            <a:fillRect/>
          </a:stretch>
        </p:blipFill>
        <p:spPr>
          <a:xfrm>
            <a:off x="7022784" y="1475712"/>
            <a:ext cx="4729150" cy="3874054"/>
          </a:xfrm>
          <a:prstGeom prst="rect">
            <a:avLst/>
          </a:prstGeom>
        </p:spPr>
      </p:pic>
      <p:sp>
        <p:nvSpPr>
          <p:cNvPr id="3" name="Date Placeholder 2">
            <a:extLst>
              <a:ext uri="{FF2B5EF4-FFF2-40B4-BE49-F238E27FC236}">
                <a16:creationId xmlns:a16="http://schemas.microsoft.com/office/drawing/2014/main" id="{38AB085E-926A-42F6-82F7-9FDB1CC1A7D0}"/>
              </a:ext>
            </a:extLst>
          </p:cNvPr>
          <p:cNvSpPr>
            <a:spLocks noGrp="1"/>
          </p:cNvSpPr>
          <p:nvPr>
            <p:ph type="dt" sz="half" idx="10"/>
          </p:nvPr>
        </p:nvSpPr>
        <p:spPr/>
        <p:txBody>
          <a:bodyPr/>
          <a:lstStyle/>
          <a:p>
            <a:fld id="{6D843C31-9F07-4091-831D-4BF3D5F909F1}" type="datetime1">
              <a:rPr lang="en-US" noProof="0" smtClean="0"/>
              <a:t>10/22/2023</a:t>
            </a:fld>
            <a:endParaRPr lang="en-US" noProof="0" dirty="0"/>
          </a:p>
        </p:txBody>
      </p:sp>
      <p:sp>
        <p:nvSpPr>
          <p:cNvPr id="2" name="Title 1">
            <a:extLst>
              <a:ext uri="{FF2B5EF4-FFF2-40B4-BE49-F238E27FC236}">
                <a16:creationId xmlns:a16="http://schemas.microsoft.com/office/drawing/2014/main" id="{4DFF222A-0050-42E6-8C3E-86E3C365C411}"/>
              </a:ext>
            </a:extLst>
          </p:cNvPr>
          <p:cNvSpPr>
            <a:spLocks noGrp="1"/>
          </p:cNvSpPr>
          <p:nvPr>
            <p:ph type="title"/>
          </p:nvPr>
        </p:nvSpPr>
        <p:spPr/>
        <p:txBody>
          <a:bodyPr>
            <a:normAutofit/>
          </a:bodyPr>
          <a:lstStyle/>
          <a:p>
            <a:r>
              <a:rPr lang="en-US"/>
              <a:t>Message Queuing Telemetry Transport (MQTT)</a:t>
            </a:r>
            <a:endParaRPr lang="en-US" dirty="0"/>
          </a:p>
        </p:txBody>
      </p:sp>
    </p:spTree>
    <p:extLst>
      <p:ext uri="{BB962C8B-B14F-4D97-AF65-F5344CB8AC3E}">
        <p14:creationId xmlns:p14="http://schemas.microsoft.com/office/powerpoint/2010/main" val="24122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16676C-14B3-4FA6-8FB3-521F8E100701}"/>
              </a:ext>
            </a:extLst>
          </p:cNvPr>
          <p:cNvSpPr>
            <a:spLocks noGrp="1"/>
          </p:cNvSpPr>
          <p:nvPr>
            <p:ph sz="half" idx="1"/>
          </p:nvPr>
        </p:nvSpPr>
        <p:spPr>
          <a:xfrm>
            <a:off x="84084" y="1364105"/>
            <a:ext cx="4162528" cy="2728774"/>
          </a:xfrm>
        </p:spPr>
        <p:txBody>
          <a:bodyPr/>
          <a:lstStyle/>
          <a:p>
            <a:pPr marL="0" indent="0">
              <a:buNone/>
            </a:pPr>
            <a:r>
              <a:rPr lang="vi-VN">
                <a:latin typeface="Arial" panose="020B0604020202020204" pitchFamily="34" charset="0"/>
                <a:cs typeface="Arial" panose="020B0604020202020204" pitchFamily="34" charset="0"/>
              </a:rPr>
              <a:t>Tin nhắn của </a:t>
            </a:r>
            <a:r>
              <a:rPr lang="en-US">
                <a:latin typeface="Arial" panose="020B0604020202020204" pitchFamily="34" charset="0"/>
                <a:cs typeface="Arial" panose="020B0604020202020204" pitchFamily="34" charset="0"/>
              </a:rPr>
              <a:t>Publisher </a:t>
            </a:r>
            <a:r>
              <a:rPr lang="vi-VN">
                <a:latin typeface="Arial" panose="020B0604020202020204" pitchFamily="34" charset="0"/>
                <a:cs typeface="Arial" panose="020B0604020202020204" pitchFamily="34" charset="0"/>
              </a:rPr>
              <a:t>được gửi đến máy chủ một lần mà không cần truyền lại. </a:t>
            </a:r>
            <a:r>
              <a:rPr lang="en-US">
                <a:latin typeface="Arial" panose="020B0604020202020204" pitchFamily="34" charset="0"/>
                <a:cs typeface="Arial" panose="020B0604020202020204" pitchFamily="34" charset="0"/>
              </a:rPr>
              <a:t>Server </a:t>
            </a:r>
            <a:r>
              <a:rPr lang="vi-VN">
                <a:latin typeface="Arial" panose="020B0604020202020204" pitchFamily="34" charset="0"/>
                <a:cs typeface="Arial" panose="020B0604020202020204" pitchFamily="34" charset="0"/>
              </a:rPr>
              <a:t>gửi thông tin đã nhận đến người đăng ký, thông tin này không phản hồi với sự xác nhận. Mức QoS này được gọi là phân phối "nhiều nhất một lần".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DEFFFF5-A55C-4E20-8271-C521E4F6328C}"/>
              </a:ext>
            </a:extLst>
          </p:cNvPr>
          <p:cNvSpPr>
            <a:spLocks noGrp="1"/>
          </p:cNvSpPr>
          <p:nvPr>
            <p:ph sz="half" idx="2"/>
          </p:nvPr>
        </p:nvSpPr>
        <p:spPr>
          <a:xfrm>
            <a:off x="4246612" y="1407268"/>
            <a:ext cx="3500714" cy="2508712"/>
          </a:xfrm>
        </p:spPr>
        <p:txBody>
          <a:bodyPr>
            <a:normAutofit/>
          </a:bodyPr>
          <a:lstStyle/>
          <a:p>
            <a:pPr marL="0" indent="0">
              <a:buNone/>
            </a:pPr>
            <a:r>
              <a:rPr lang="vi-VN">
                <a:latin typeface="Arial" panose="020B0604020202020204" pitchFamily="34" charset="0"/>
                <a:cs typeface="Arial" panose="020B0604020202020204" pitchFamily="34" charset="0"/>
              </a:rPr>
              <a:t>Được gọi là giao hàng "ít nhất một lần". Trong phương pháp này, người nhận trong bất kỳ quá trình truyền nào (</a:t>
            </a:r>
            <a:r>
              <a:rPr lang="en-US">
                <a:latin typeface="Arial" panose="020B0604020202020204" pitchFamily="34" charset="0"/>
                <a:cs typeface="Arial" panose="020B0604020202020204" pitchFamily="34" charset="0"/>
              </a:rPr>
              <a:t>Publisher </a:t>
            </a:r>
            <a:r>
              <a:rPr lang="vi-VN">
                <a:latin typeface="Arial" panose="020B0604020202020204" pitchFamily="34" charset="0"/>
                <a:cs typeface="Arial" panose="020B0604020202020204" pitchFamily="34" charset="0"/>
              </a:rPr>
              <a:t>tới máy chủ và máy chủ tới người đăng ký) xác nhận dữ liệu đã nhận bằng cách sử dụng mã nhận dạng gói.</a:t>
            </a:r>
            <a:endParaRPr lang="en-US">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9CE63641-7537-4E4A-A6C9-F22480540200}"/>
              </a:ext>
            </a:extLst>
          </p:cNvPr>
          <p:cNvSpPr>
            <a:spLocks noGrp="1"/>
          </p:cNvSpPr>
          <p:nvPr>
            <p:ph type="dt" sz="half" idx="10"/>
          </p:nvPr>
        </p:nvSpPr>
        <p:spPr/>
        <p:txBody>
          <a:bodyPr/>
          <a:lstStyle/>
          <a:p>
            <a:fld id="{B4909C54-FF16-485A-90F4-913CF437064A}" type="datetime1">
              <a:rPr lang="en-US" noProof="0" smtClean="0"/>
              <a:t>10/22/2023</a:t>
            </a:fld>
            <a:endParaRPr lang="en-US" noProof="0" dirty="0"/>
          </a:p>
        </p:txBody>
      </p:sp>
      <p:sp>
        <p:nvSpPr>
          <p:cNvPr id="5" name="Title 4">
            <a:extLst>
              <a:ext uri="{FF2B5EF4-FFF2-40B4-BE49-F238E27FC236}">
                <a16:creationId xmlns:a16="http://schemas.microsoft.com/office/drawing/2014/main" id="{DA553328-6A0E-4053-B85C-17A8C3AE4DB0}"/>
              </a:ext>
            </a:extLst>
          </p:cNvPr>
          <p:cNvSpPr>
            <a:spLocks noGrp="1"/>
          </p:cNvSpPr>
          <p:nvPr>
            <p:ph type="title"/>
          </p:nvPr>
        </p:nvSpPr>
        <p:spPr/>
        <p:txBody>
          <a:bodyPr/>
          <a:lstStyle/>
          <a:p>
            <a:r>
              <a:rPr lang="en-US"/>
              <a:t>Quality of Service (QoS)</a:t>
            </a:r>
          </a:p>
        </p:txBody>
      </p:sp>
      <p:pic>
        <p:nvPicPr>
          <p:cNvPr id="6" name="Picture 5">
            <a:extLst>
              <a:ext uri="{FF2B5EF4-FFF2-40B4-BE49-F238E27FC236}">
                <a16:creationId xmlns:a16="http://schemas.microsoft.com/office/drawing/2014/main" id="{D0779423-BA84-4787-9770-89E9237694BD}"/>
              </a:ext>
            </a:extLst>
          </p:cNvPr>
          <p:cNvPicPr>
            <a:picLocks noChangeAspect="1"/>
          </p:cNvPicPr>
          <p:nvPr/>
        </p:nvPicPr>
        <p:blipFill>
          <a:blip r:embed="rId2"/>
          <a:stretch>
            <a:fillRect/>
          </a:stretch>
        </p:blipFill>
        <p:spPr>
          <a:xfrm>
            <a:off x="107374" y="4092879"/>
            <a:ext cx="3786177" cy="1668144"/>
          </a:xfrm>
          <a:prstGeom prst="rect">
            <a:avLst/>
          </a:prstGeom>
        </p:spPr>
      </p:pic>
      <p:pic>
        <p:nvPicPr>
          <p:cNvPr id="7" name="Picture 6">
            <a:extLst>
              <a:ext uri="{FF2B5EF4-FFF2-40B4-BE49-F238E27FC236}">
                <a16:creationId xmlns:a16="http://schemas.microsoft.com/office/drawing/2014/main" id="{E8BCB472-3EF3-4A1C-BABA-77DF2C6441CC}"/>
              </a:ext>
            </a:extLst>
          </p:cNvPr>
          <p:cNvPicPr>
            <a:picLocks noChangeAspect="1"/>
          </p:cNvPicPr>
          <p:nvPr/>
        </p:nvPicPr>
        <p:blipFill>
          <a:blip r:embed="rId3"/>
          <a:stretch>
            <a:fillRect/>
          </a:stretch>
        </p:blipFill>
        <p:spPr>
          <a:xfrm>
            <a:off x="4026382" y="4092879"/>
            <a:ext cx="3786177" cy="1722812"/>
          </a:xfrm>
          <a:prstGeom prst="rect">
            <a:avLst/>
          </a:prstGeom>
        </p:spPr>
      </p:pic>
      <p:pic>
        <p:nvPicPr>
          <p:cNvPr id="8" name="Picture 7">
            <a:extLst>
              <a:ext uri="{FF2B5EF4-FFF2-40B4-BE49-F238E27FC236}">
                <a16:creationId xmlns:a16="http://schemas.microsoft.com/office/drawing/2014/main" id="{326A8940-BA3E-40DF-A09C-FD6A7E7F8FEF}"/>
              </a:ext>
            </a:extLst>
          </p:cNvPr>
          <p:cNvPicPr>
            <a:picLocks noChangeAspect="1"/>
          </p:cNvPicPr>
          <p:nvPr/>
        </p:nvPicPr>
        <p:blipFill>
          <a:blip r:embed="rId4"/>
          <a:stretch>
            <a:fillRect/>
          </a:stretch>
        </p:blipFill>
        <p:spPr>
          <a:xfrm>
            <a:off x="7945390" y="4092879"/>
            <a:ext cx="4261922" cy="1641824"/>
          </a:xfrm>
          <a:prstGeom prst="rect">
            <a:avLst/>
          </a:prstGeom>
        </p:spPr>
      </p:pic>
      <p:sp>
        <p:nvSpPr>
          <p:cNvPr id="9" name="Content Placeholder 2">
            <a:extLst>
              <a:ext uri="{FF2B5EF4-FFF2-40B4-BE49-F238E27FC236}">
                <a16:creationId xmlns:a16="http://schemas.microsoft.com/office/drawing/2014/main" id="{736C0D8F-8C0B-4A7B-B654-302328DF3498}"/>
              </a:ext>
            </a:extLst>
          </p:cNvPr>
          <p:cNvSpPr txBox="1">
            <a:spLocks/>
          </p:cNvSpPr>
          <p:nvPr/>
        </p:nvSpPr>
        <p:spPr>
          <a:xfrm>
            <a:off x="7945390" y="1495878"/>
            <a:ext cx="4162526" cy="242010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1800" kern="120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vi-VN">
                <a:latin typeface="Arial" panose="020B0604020202020204" pitchFamily="34" charset="0"/>
                <a:cs typeface="Arial" panose="020B0604020202020204" pitchFamily="34" charset="0"/>
              </a:rPr>
              <a:t>Ở cấp độ này, cả sự trùng lặp và mất mát đều được kiểm tra và loại bỏ bằng cách xác nhận hai chiều trong mỗi phần của thông tin liên lạc, sử dụng mã nhận dạng gói tin - tuy nhiên, điều này làm tăng chi phí. Cấp độ QoS này được gọi là phân phối "chính xác một lần" và đảm bảo các dịch vụ.</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239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066E2C8-5A12-40A5-B2C7-AB8ACE030702}"/>
              </a:ext>
            </a:extLst>
          </p:cNvPr>
          <p:cNvSpPr>
            <a:spLocks noGrp="1"/>
          </p:cNvSpPr>
          <p:nvPr>
            <p:ph idx="1"/>
          </p:nvPr>
        </p:nvSpPr>
        <p:spPr>
          <a:xfrm>
            <a:off x="1293603" y="1517817"/>
            <a:ext cx="9603275" cy="4838534"/>
          </a:xfrm>
        </p:spPr>
        <p:txBody>
          <a:bodyPr/>
          <a:lstStyle/>
          <a:p>
            <a:r>
              <a:rPr lang="vi-VN"/>
              <a:t>CoAP dựa trên giao thức HTTP và được thiết kế bởi nhóm làm việc IETF Constrained RESTful Environment (CoRE).</a:t>
            </a:r>
            <a:endParaRPr lang="en-US"/>
          </a:p>
          <a:p>
            <a:r>
              <a:rPr lang="vi-VN"/>
              <a:t>Trao đổi thông điệp CoAP được thực hiện bằng cách sử dụng UDP (User Datagram Protocol) với các biện pháp bảo mật mạnh mẽ, thông qua việc sử dụng Datagram Transport Layer Security (DTLS) [Hanes et al 2017].</a:t>
            </a:r>
            <a:endParaRPr lang="en-US"/>
          </a:p>
          <a:p>
            <a:r>
              <a:rPr lang="vi-VN"/>
              <a:t>Giao thức được thiết kế cho các ứng dụng giữa máy và máy (M2M) như năng lượng thông minh và tự động hóa tòa nhà</a:t>
            </a:r>
            <a:endParaRPr lang="en-US"/>
          </a:p>
          <a:p>
            <a:r>
              <a:rPr lang="en-US"/>
              <a:t>http://coap.technology/</a:t>
            </a:r>
          </a:p>
          <a:p>
            <a:endParaRPr lang="en-US"/>
          </a:p>
        </p:txBody>
      </p:sp>
      <p:sp>
        <p:nvSpPr>
          <p:cNvPr id="4" name="Date Placeholder 3">
            <a:extLst>
              <a:ext uri="{FF2B5EF4-FFF2-40B4-BE49-F238E27FC236}">
                <a16:creationId xmlns:a16="http://schemas.microsoft.com/office/drawing/2014/main" id="{003B4F78-3818-451E-98DA-2D8A9B358C36}"/>
              </a:ext>
            </a:extLst>
          </p:cNvPr>
          <p:cNvSpPr>
            <a:spLocks noGrp="1"/>
          </p:cNvSpPr>
          <p:nvPr>
            <p:ph type="dt" sz="half" idx="10"/>
          </p:nvPr>
        </p:nvSpPr>
        <p:spPr/>
        <p:txBody>
          <a:bodyPr/>
          <a:lstStyle/>
          <a:p>
            <a:fld id="{AB2BA55A-09FB-4A10-9A37-2C3C0B06A133}" type="datetime1">
              <a:rPr lang="en-US" noProof="0" smtClean="0"/>
              <a:t>10/22/2023</a:t>
            </a:fld>
            <a:endParaRPr lang="en-US" noProof="0" dirty="0"/>
          </a:p>
        </p:txBody>
      </p:sp>
      <p:sp>
        <p:nvSpPr>
          <p:cNvPr id="5" name="Title 4">
            <a:extLst>
              <a:ext uri="{FF2B5EF4-FFF2-40B4-BE49-F238E27FC236}">
                <a16:creationId xmlns:a16="http://schemas.microsoft.com/office/drawing/2014/main" id="{21086499-029F-4606-BB02-469C99DCFA9B}"/>
              </a:ext>
            </a:extLst>
          </p:cNvPr>
          <p:cNvSpPr>
            <a:spLocks noGrp="1"/>
          </p:cNvSpPr>
          <p:nvPr>
            <p:ph type="title"/>
          </p:nvPr>
        </p:nvSpPr>
        <p:spPr/>
        <p:txBody>
          <a:bodyPr/>
          <a:lstStyle/>
          <a:p>
            <a:r>
              <a:rPr lang="en-US" b="1" i="0">
                <a:solidFill>
                  <a:srgbClr val="00262B"/>
                </a:solidFill>
                <a:effectLst/>
                <a:latin typeface="Inter"/>
              </a:rPr>
              <a:t>Constrained Application Protocol (CoAP)</a:t>
            </a:r>
            <a:endParaRPr lang="en-US"/>
          </a:p>
        </p:txBody>
      </p:sp>
    </p:spTree>
    <p:extLst>
      <p:ext uri="{BB962C8B-B14F-4D97-AF65-F5344CB8AC3E}">
        <p14:creationId xmlns:p14="http://schemas.microsoft.com/office/powerpoint/2010/main" val="106277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18BF5F-69E6-48ED-8A75-2590721F3B83}"/>
              </a:ext>
            </a:extLst>
          </p:cNvPr>
          <p:cNvSpPr>
            <a:spLocks noGrp="1"/>
          </p:cNvSpPr>
          <p:nvPr>
            <p:ph type="title"/>
          </p:nvPr>
        </p:nvSpPr>
        <p:spPr/>
        <p:txBody>
          <a:bodyPr/>
          <a:lstStyle/>
          <a:p>
            <a:r>
              <a:rPr lang="en-US" err="1"/>
              <a:t>Sự</a:t>
            </a:r>
            <a:r>
              <a:rPr lang="en-US"/>
              <a:t> </a:t>
            </a:r>
            <a:r>
              <a:rPr lang="en-US" err="1"/>
              <a:t>phát</a:t>
            </a:r>
            <a:r>
              <a:rPr lang="en-US"/>
              <a:t> </a:t>
            </a:r>
            <a:r>
              <a:rPr lang="en-US" err="1"/>
              <a:t>triển</a:t>
            </a:r>
            <a:r>
              <a:rPr lang="en-US"/>
              <a:t> </a:t>
            </a:r>
            <a:r>
              <a:rPr lang="en-US" err="1"/>
              <a:t>của</a:t>
            </a:r>
            <a:r>
              <a:rPr lang="en-US"/>
              <a:t> </a:t>
            </a:r>
            <a:r>
              <a:rPr lang="en-US" err="1"/>
              <a:t>chuyển</a:t>
            </a:r>
            <a:r>
              <a:rPr lang="en-US"/>
              <a:t> </a:t>
            </a:r>
            <a:r>
              <a:rPr lang="en-US" err="1"/>
              <a:t>đổi</a:t>
            </a:r>
            <a:r>
              <a:rPr lang="en-US"/>
              <a:t> </a:t>
            </a:r>
            <a:r>
              <a:rPr lang="en-US" err="1"/>
              <a:t>kỹ</a:t>
            </a:r>
            <a:r>
              <a:rPr lang="en-US"/>
              <a:t> </a:t>
            </a:r>
            <a:r>
              <a:rPr lang="en-US" err="1"/>
              <a:t>thuật</a:t>
            </a:r>
            <a:r>
              <a:rPr lang="en-US"/>
              <a:t> </a:t>
            </a:r>
            <a:r>
              <a:rPr lang="en-US" err="1"/>
              <a:t>số</a:t>
            </a:r>
            <a:endParaRPr lang="en-US"/>
          </a:p>
        </p:txBody>
      </p:sp>
      <p:sp>
        <p:nvSpPr>
          <p:cNvPr id="7" name="Rectangle 6">
            <a:extLst>
              <a:ext uri="{FF2B5EF4-FFF2-40B4-BE49-F238E27FC236}">
                <a16:creationId xmlns:a16="http://schemas.microsoft.com/office/drawing/2014/main" id="{05EBFE10-66A7-41FD-86E0-82D5EA8DC300}"/>
              </a:ext>
            </a:extLst>
          </p:cNvPr>
          <p:cNvSpPr/>
          <p:nvPr/>
        </p:nvSpPr>
        <p:spPr>
          <a:xfrm>
            <a:off x="2955235" y="1643270"/>
            <a:ext cx="6626086" cy="3710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7.4 tỉ người trên </a:t>
            </a:r>
            <a:r>
              <a:rPr lang="en-US" err="1"/>
              <a:t>hành</a:t>
            </a:r>
            <a:r>
              <a:rPr lang="en-US"/>
              <a:t> </a:t>
            </a:r>
            <a:r>
              <a:rPr lang="en-US" err="1"/>
              <a:t>tinh</a:t>
            </a:r>
            <a:endParaRPr lang="en-US"/>
          </a:p>
        </p:txBody>
      </p:sp>
      <p:sp>
        <p:nvSpPr>
          <p:cNvPr id="8" name="Rectangle 7">
            <a:extLst>
              <a:ext uri="{FF2B5EF4-FFF2-40B4-BE49-F238E27FC236}">
                <a16:creationId xmlns:a16="http://schemas.microsoft.com/office/drawing/2014/main" id="{C2650CF5-A07D-447E-B6D1-9E0A16973376}"/>
              </a:ext>
            </a:extLst>
          </p:cNvPr>
          <p:cNvSpPr/>
          <p:nvPr/>
        </p:nvSpPr>
        <p:spPr>
          <a:xfrm>
            <a:off x="2955235" y="2113378"/>
            <a:ext cx="6626086" cy="3710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30 tỉ thiết </a:t>
            </a:r>
            <a:r>
              <a:rPr lang="en-US" err="1"/>
              <a:t>bị</a:t>
            </a:r>
            <a:r>
              <a:rPr lang="en-US"/>
              <a:t> </a:t>
            </a:r>
            <a:r>
              <a:rPr lang="en-US" err="1"/>
              <a:t>kết</a:t>
            </a:r>
            <a:r>
              <a:rPr lang="en-US"/>
              <a:t> </a:t>
            </a:r>
            <a:r>
              <a:rPr lang="en-US" err="1"/>
              <a:t>nối</a:t>
            </a:r>
            <a:r>
              <a:rPr lang="en-US"/>
              <a:t> internet </a:t>
            </a:r>
            <a:r>
              <a:rPr lang="en-US" err="1"/>
              <a:t>năm</a:t>
            </a:r>
            <a:r>
              <a:rPr lang="en-US"/>
              <a:t> 2020</a:t>
            </a:r>
          </a:p>
        </p:txBody>
      </p:sp>
      <p:sp>
        <p:nvSpPr>
          <p:cNvPr id="9" name="Rectangle 8">
            <a:extLst>
              <a:ext uri="{FF2B5EF4-FFF2-40B4-BE49-F238E27FC236}">
                <a16:creationId xmlns:a16="http://schemas.microsoft.com/office/drawing/2014/main" id="{5E72EDA0-D38A-4B78-9656-170D9636C21F}"/>
              </a:ext>
            </a:extLst>
          </p:cNvPr>
          <p:cNvSpPr/>
          <p:nvPr/>
        </p:nvSpPr>
        <p:spPr>
          <a:xfrm>
            <a:off x="2955235" y="2616272"/>
            <a:ext cx="6626086" cy="3710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6.58 – </a:t>
            </a:r>
            <a:r>
              <a:rPr lang="en-US" err="1"/>
              <a:t>số</a:t>
            </a:r>
            <a:r>
              <a:rPr lang="en-US"/>
              <a:t> </a:t>
            </a:r>
            <a:r>
              <a:rPr lang="en-US" err="1"/>
              <a:t>thiết</a:t>
            </a:r>
            <a:r>
              <a:rPr lang="en-US"/>
              <a:t> </a:t>
            </a:r>
            <a:r>
              <a:rPr lang="en-US" err="1"/>
              <a:t>bị</a:t>
            </a:r>
            <a:r>
              <a:rPr lang="en-US"/>
              <a:t> </a:t>
            </a:r>
            <a:r>
              <a:rPr lang="en-US" err="1"/>
              <a:t>kết</a:t>
            </a:r>
            <a:r>
              <a:rPr lang="en-US"/>
              <a:t> </a:t>
            </a:r>
            <a:r>
              <a:rPr lang="en-US" err="1"/>
              <a:t>nối</a:t>
            </a:r>
            <a:r>
              <a:rPr lang="en-US"/>
              <a:t> </a:t>
            </a:r>
            <a:r>
              <a:rPr lang="en-US" err="1"/>
              <a:t>trung</a:t>
            </a:r>
            <a:r>
              <a:rPr lang="en-US"/>
              <a:t> </a:t>
            </a:r>
            <a:r>
              <a:rPr lang="en-US" err="1"/>
              <a:t>bình</a:t>
            </a:r>
            <a:r>
              <a:rPr lang="en-US"/>
              <a:t> </a:t>
            </a:r>
            <a:r>
              <a:rPr lang="en-US" err="1"/>
              <a:t>người</a:t>
            </a:r>
            <a:r>
              <a:rPr lang="en-US"/>
              <a:t> </a:t>
            </a:r>
            <a:r>
              <a:rPr lang="en-US" err="1"/>
              <a:t>dùng</a:t>
            </a:r>
            <a:r>
              <a:rPr lang="en-US"/>
              <a:t> </a:t>
            </a:r>
            <a:r>
              <a:rPr lang="en-US" err="1"/>
              <a:t>năm</a:t>
            </a:r>
            <a:r>
              <a:rPr lang="en-US"/>
              <a:t> 2020</a:t>
            </a:r>
          </a:p>
        </p:txBody>
      </p:sp>
      <p:sp>
        <p:nvSpPr>
          <p:cNvPr id="10" name="Rectangle 9">
            <a:extLst>
              <a:ext uri="{FF2B5EF4-FFF2-40B4-BE49-F238E27FC236}">
                <a16:creationId xmlns:a16="http://schemas.microsoft.com/office/drawing/2014/main" id="{D9F47057-901E-45F5-B162-32422B1A73A4}"/>
              </a:ext>
            </a:extLst>
          </p:cNvPr>
          <p:cNvSpPr/>
          <p:nvPr/>
        </p:nvSpPr>
        <p:spPr>
          <a:xfrm>
            <a:off x="2955235" y="3090037"/>
            <a:ext cx="6626086" cy="3710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44% - </a:t>
            </a:r>
            <a:r>
              <a:rPr lang="en-US" err="1"/>
              <a:t>trẻ</a:t>
            </a:r>
            <a:r>
              <a:rPr lang="en-US"/>
              <a:t> </a:t>
            </a:r>
            <a:r>
              <a:rPr lang="en-US" err="1"/>
              <a:t>em</a:t>
            </a:r>
            <a:r>
              <a:rPr lang="en-US"/>
              <a:t> </a:t>
            </a:r>
            <a:r>
              <a:rPr lang="en-US" err="1"/>
              <a:t>dưới</a:t>
            </a:r>
            <a:r>
              <a:rPr lang="en-US"/>
              <a:t> 1 </a:t>
            </a:r>
            <a:r>
              <a:rPr lang="en-US" err="1"/>
              <a:t>tuổi</a:t>
            </a:r>
            <a:r>
              <a:rPr lang="en-US"/>
              <a:t> </a:t>
            </a:r>
            <a:r>
              <a:rPr lang="en-US" err="1"/>
              <a:t>dùng</a:t>
            </a:r>
            <a:r>
              <a:rPr lang="en-US"/>
              <a:t> </a:t>
            </a:r>
            <a:r>
              <a:rPr lang="en-US" err="1"/>
              <a:t>thiết</a:t>
            </a:r>
            <a:r>
              <a:rPr lang="en-US"/>
              <a:t> </a:t>
            </a:r>
            <a:r>
              <a:rPr lang="en-US" err="1"/>
              <a:t>bị</a:t>
            </a:r>
            <a:r>
              <a:rPr lang="en-US"/>
              <a:t> </a:t>
            </a:r>
            <a:r>
              <a:rPr lang="en-US" err="1"/>
              <a:t>thông</a:t>
            </a:r>
            <a:r>
              <a:rPr lang="en-US"/>
              <a:t> </a:t>
            </a:r>
            <a:r>
              <a:rPr lang="en-US" err="1"/>
              <a:t>minh</a:t>
            </a:r>
            <a:endParaRPr lang="en-US"/>
          </a:p>
        </p:txBody>
      </p:sp>
      <p:sp>
        <p:nvSpPr>
          <p:cNvPr id="11" name="Rectangle 10">
            <a:extLst>
              <a:ext uri="{FF2B5EF4-FFF2-40B4-BE49-F238E27FC236}">
                <a16:creationId xmlns:a16="http://schemas.microsoft.com/office/drawing/2014/main" id="{B496A1C8-3CF0-4102-A9EA-56CC3553E698}"/>
              </a:ext>
            </a:extLst>
          </p:cNvPr>
          <p:cNvSpPr/>
          <p:nvPr/>
        </p:nvSpPr>
        <p:spPr>
          <a:xfrm>
            <a:off x="2955235" y="3566082"/>
            <a:ext cx="6626086" cy="3710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1.4 </a:t>
            </a:r>
            <a:r>
              <a:rPr lang="en-US" err="1"/>
              <a:t>triệu</a:t>
            </a:r>
            <a:r>
              <a:rPr lang="en-US"/>
              <a:t> </a:t>
            </a:r>
            <a:r>
              <a:rPr lang="en-US" err="1"/>
              <a:t>máy</a:t>
            </a:r>
            <a:r>
              <a:rPr lang="en-US"/>
              <a:t> </a:t>
            </a:r>
            <a:r>
              <a:rPr lang="en-US" err="1"/>
              <a:t>tạo</a:t>
            </a:r>
            <a:r>
              <a:rPr lang="en-US"/>
              <a:t> </a:t>
            </a:r>
            <a:r>
              <a:rPr lang="en-US" err="1"/>
              <a:t>nhịp</a:t>
            </a:r>
            <a:r>
              <a:rPr lang="en-US"/>
              <a:t> tim dùng </a:t>
            </a:r>
            <a:r>
              <a:rPr lang="en-US" err="1"/>
              <a:t>trong</a:t>
            </a:r>
            <a:r>
              <a:rPr lang="en-US"/>
              <a:t> </a:t>
            </a:r>
            <a:r>
              <a:rPr lang="en-US" err="1"/>
              <a:t>năm</a:t>
            </a:r>
            <a:r>
              <a:rPr lang="en-US"/>
              <a:t> 2020</a:t>
            </a:r>
          </a:p>
        </p:txBody>
      </p:sp>
      <p:sp>
        <p:nvSpPr>
          <p:cNvPr id="12" name="Rectangle 11">
            <a:extLst>
              <a:ext uri="{FF2B5EF4-FFF2-40B4-BE49-F238E27FC236}">
                <a16:creationId xmlns:a16="http://schemas.microsoft.com/office/drawing/2014/main" id="{17F21E3F-30FC-4433-B14B-3FA9A29B7AD5}"/>
              </a:ext>
            </a:extLst>
          </p:cNvPr>
          <p:cNvSpPr/>
          <p:nvPr/>
        </p:nvSpPr>
        <p:spPr>
          <a:xfrm>
            <a:off x="2955235" y="4043373"/>
            <a:ext cx="6626086" cy="3710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15 </a:t>
            </a:r>
            <a:r>
              <a:rPr lang="en-US" err="1"/>
              <a:t>triệu</a:t>
            </a:r>
            <a:r>
              <a:rPr lang="en-US"/>
              <a:t> </a:t>
            </a:r>
            <a:r>
              <a:rPr lang="en-US" err="1"/>
              <a:t>máy</a:t>
            </a:r>
            <a:r>
              <a:rPr lang="en-US"/>
              <a:t> </a:t>
            </a:r>
            <a:r>
              <a:rPr lang="en-US" err="1"/>
              <a:t>kiểm</a:t>
            </a:r>
            <a:r>
              <a:rPr lang="en-US"/>
              <a:t> </a:t>
            </a:r>
            <a:r>
              <a:rPr lang="en-US" err="1"/>
              <a:t>tra</a:t>
            </a:r>
            <a:r>
              <a:rPr lang="en-US"/>
              <a:t> </a:t>
            </a:r>
            <a:r>
              <a:rPr lang="en-US" err="1"/>
              <a:t>thể</a:t>
            </a:r>
            <a:r>
              <a:rPr lang="en-US"/>
              <a:t> </a:t>
            </a:r>
            <a:r>
              <a:rPr lang="en-US" err="1"/>
              <a:t>dục</a:t>
            </a:r>
            <a:r>
              <a:rPr lang="en-US"/>
              <a:t> </a:t>
            </a:r>
            <a:r>
              <a:rPr lang="en-US" err="1"/>
              <a:t>fitbit</a:t>
            </a:r>
            <a:r>
              <a:rPr lang="en-US"/>
              <a:t> </a:t>
            </a:r>
            <a:r>
              <a:rPr lang="en-US" err="1"/>
              <a:t>bán</a:t>
            </a:r>
            <a:r>
              <a:rPr lang="en-US"/>
              <a:t> </a:t>
            </a:r>
            <a:r>
              <a:rPr lang="en-US" err="1"/>
              <a:t>năm</a:t>
            </a:r>
            <a:r>
              <a:rPr lang="en-US"/>
              <a:t> 2020</a:t>
            </a:r>
          </a:p>
        </p:txBody>
      </p:sp>
      <p:sp>
        <p:nvSpPr>
          <p:cNvPr id="13" name="Rectangle 12">
            <a:extLst>
              <a:ext uri="{FF2B5EF4-FFF2-40B4-BE49-F238E27FC236}">
                <a16:creationId xmlns:a16="http://schemas.microsoft.com/office/drawing/2014/main" id="{1E846F5F-06D2-43BC-B00A-7AA596801BCF}"/>
              </a:ext>
            </a:extLst>
          </p:cNvPr>
          <p:cNvSpPr/>
          <p:nvPr/>
        </p:nvSpPr>
        <p:spPr>
          <a:xfrm>
            <a:off x="2955235" y="4520664"/>
            <a:ext cx="6626086" cy="3710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20 </a:t>
            </a:r>
            <a:r>
              <a:rPr lang="en-US" err="1"/>
              <a:t>tỉ</a:t>
            </a:r>
            <a:r>
              <a:rPr lang="en-US"/>
              <a:t> Euros </a:t>
            </a:r>
            <a:r>
              <a:rPr lang="en-US" err="1"/>
              <a:t>được</a:t>
            </a:r>
            <a:r>
              <a:rPr lang="en-US"/>
              <a:t> </a:t>
            </a:r>
            <a:r>
              <a:rPr lang="en-US" err="1"/>
              <a:t>dành</a:t>
            </a:r>
            <a:r>
              <a:rPr lang="en-US"/>
              <a:t> ra </a:t>
            </a:r>
            <a:r>
              <a:rPr lang="en-US" err="1"/>
              <a:t>cho</a:t>
            </a:r>
            <a:r>
              <a:rPr lang="en-US"/>
              <a:t> </a:t>
            </a:r>
            <a:r>
              <a:rPr lang="en-US" err="1"/>
              <a:t>thiết</a:t>
            </a:r>
            <a:r>
              <a:rPr lang="en-US"/>
              <a:t> </a:t>
            </a:r>
            <a:r>
              <a:rPr lang="en-US" err="1"/>
              <a:t>bị</a:t>
            </a:r>
            <a:r>
              <a:rPr lang="en-US"/>
              <a:t> </a:t>
            </a:r>
            <a:r>
              <a:rPr lang="en-US" err="1"/>
              <a:t>thông</a:t>
            </a:r>
            <a:r>
              <a:rPr lang="en-US"/>
              <a:t> </a:t>
            </a:r>
            <a:r>
              <a:rPr lang="en-US" err="1"/>
              <a:t>minh</a:t>
            </a:r>
            <a:r>
              <a:rPr lang="en-US"/>
              <a:t> ở Euro</a:t>
            </a:r>
          </a:p>
        </p:txBody>
      </p:sp>
    </p:spTree>
    <p:extLst>
      <p:ext uri="{BB962C8B-B14F-4D97-AF65-F5344CB8AC3E}">
        <p14:creationId xmlns:p14="http://schemas.microsoft.com/office/powerpoint/2010/main" val="291836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B7428A-24D3-442E-9780-74C1CB63F616}"/>
              </a:ext>
            </a:extLst>
          </p:cNvPr>
          <p:cNvSpPr>
            <a:spLocks noGrp="1"/>
          </p:cNvSpPr>
          <p:nvPr>
            <p:ph sz="half" idx="1"/>
          </p:nvPr>
        </p:nvSpPr>
        <p:spPr/>
        <p:txBody>
          <a:bodyPr>
            <a:normAutofit/>
          </a:bodyPr>
          <a:lstStyle/>
          <a:p>
            <a:r>
              <a:rPr lang="vi-VN" sz="2400"/>
              <a:t>Có bốn loại thông báo được định nghĩa trong CoAP:</a:t>
            </a:r>
            <a:endParaRPr lang="en-US" sz="2400"/>
          </a:p>
          <a:p>
            <a:pPr lvl="1"/>
            <a:r>
              <a:rPr lang="en-US" sz="2400"/>
              <a:t>confirmable (for reliable transmission)</a:t>
            </a:r>
          </a:p>
          <a:p>
            <a:pPr lvl="1"/>
            <a:r>
              <a:rPr lang="en-US" sz="2400"/>
              <a:t>non-confirmable (for unreliable transmission)</a:t>
            </a:r>
          </a:p>
          <a:p>
            <a:pPr lvl="1"/>
            <a:r>
              <a:rPr lang="en-US" sz="2400"/>
              <a:t>piggyback (acknowledgement)</a:t>
            </a:r>
          </a:p>
          <a:p>
            <a:pPr lvl="1"/>
            <a:r>
              <a:rPr lang="en-US" sz="2400"/>
              <a:t>separate (reset) </a:t>
            </a:r>
          </a:p>
          <a:p>
            <a:endParaRPr lang="en-US" sz="2400"/>
          </a:p>
        </p:txBody>
      </p:sp>
      <p:sp>
        <p:nvSpPr>
          <p:cNvPr id="5" name="Content Placeholder 4">
            <a:extLst>
              <a:ext uri="{FF2B5EF4-FFF2-40B4-BE49-F238E27FC236}">
                <a16:creationId xmlns:a16="http://schemas.microsoft.com/office/drawing/2014/main" id="{CED0BEEF-6D68-4699-BEE3-9BD01F5E1320}"/>
              </a:ext>
            </a:extLst>
          </p:cNvPr>
          <p:cNvSpPr>
            <a:spLocks noGrp="1"/>
          </p:cNvSpPr>
          <p:nvPr>
            <p:ph sz="half" idx="2"/>
          </p:nvPr>
        </p:nvSpPr>
        <p:spPr/>
        <p:txBody>
          <a:bodyPr/>
          <a:lstStyle/>
          <a:p>
            <a:r>
              <a:rPr lang="en-US">
                <a:latin typeface="Arial" panose="020B0604020202020204" pitchFamily="34" charset="0"/>
                <a:cs typeface="Arial" panose="020B0604020202020204" pitchFamily="34" charset="0"/>
              </a:rPr>
              <a:t>B</a:t>
            </a:r>
            <a:r>
              <a:rPr lang="vi-VN">
                <a:latin typeface="Arial" panose="020B0604020202020204" pitchFamily="34" charset="0"/>
                <a:cs typeface="Arial" panose="020B0604020202020204" pitchFamily="34" charset="0"/>
              </a:rPr>
              <a:t>ốn phương thức yêu cầu / phản hồi:</a:t>
            </a:r>
            <a:endParaRPr lang="en-US">
              <a:latin typeface="Arial" panose="020B0604020202020204" pitchFamily="34" charset="0"/>
              <a:cs typeface="Arial" panose="020B0604020202020204" pitchFamily="34" charset="0"/>
            </a:endParaRPr>
          </a:p>
          <a:p>
            <a:pPr lvl="1"/>
            <a:r>
              <a:rPr lang="en-US">
                <a:latin typeface="Arial" panose="020B0604020202020204" pitchFamily="34" charset="0"/>
                <a:cs typeface="Arial" panose="020B0604020202020204" pitchFamily="34" charset="0"/>
              </a:rPr>
              <a:t>GET (receive)</a:t>
            </a:r>
          </a:p>
          <a:p>
            <a:pPr lvl="1"/>
            <a:r>
              <a:rPr lang="en-US">
                <a:latin typeface="Arial" panose="020B0604020202020204" pitchFamily="34" charset="0"/>
                <a:cs typeface="Arial" panose="020B0604020202020204" pitchFamily="34" charset="0"/>
              </a:rPr>
              <a:t>PUT (create)</a:t>
            </a:r>
          </a:p>
          <a:p>
            <a:pPr lvl="1"/>
            <a:r>
              <a:rPr lang="en-US">
                <a:latin typeface="Arial" panose="020B0604020202020204" pitchFamily="34" charset="0"/>
                <a:cs typeface="Arial" panose="020B0604020202020204" pitchFamily="34" charset="0"/>
              </a:rPr>
              <a:t>PUSH (update)</a:t>
            </a:r>
          </a:p>
          <a:p>
            <a:pPr lvl="1"/>
            <a:r>
              <a:rPr lang="en-US">
                <a:latin typeface="Arial" panose="020B0604020202020204" pitchFamily="34" charset="0"/>
                <a:cs typeface="Arial" panose="020B0604020202020204" pitchFamily="34" charset="0"/>
              </a:rPr>
              <a:t>DELETE</a:t>
            </a:r>
          </a:p>
        </p:txBody>
      </p:sp>
      <p:sp>
        <p:nvSpPr>
          <p:cNvPr id="3" name="Date Placeholder 2">
            <a:extLst>
              <a:ext uri="{FF2B5EF4-FFF2-40B4-BE49-F238E27FC236}">
                <a16:creationId xmlns:a16="http://schemas.microsoft.com/office/drawing/2014/main" id="{4A17FE0A-75DE-4985-BACB-87552B1251B7}"/>
              </a:ext>
            </a:extLst>
          </p:cNvPr>
          <p:cNvSpPr>
            <a:spLocks noGrp="1"/>
          </p:cNvSpPr>
          <p:nvPr>
            <p:ph type="dt" sz="half" idx="10"/>
          </p:nvPr>
        </p:nvSpPr>
        <p:spPr/>
        <p:txBody>
          <a:bodyPr/>
          <a:lstStyle/>
          <a:p>
            <a:fld id="{379B52C1-854C-4431-BC94-099AF13800DA}" type="datetime1">
              <a:rPr lang="en-US" noProof="0" smtClean="0"/>
              <a:t>10/22/2023</a:t>
            </a:fld>
            <a:endParaRPr lang="en-US" noProof="0" dirty="0"/>
          </a:p>
        </p:txBody>
      </p:sp>
      <p:sp>
        <p:nvSpPr>
          <p:cNvPr id="4" name="Title 3">
            <a:extLst>
              <a:ext uri="{FF2B5EF4-FFF2-40B4-BE49-F238E27FC236}">
                <a16:creationId xmlns:a16="http://schemas.microsoft.com/office/drawing/2014/main" id="{ED6EC91B-F915-4CDD-939E-E76E1A54E0E1}"/>
              </a:ext>
            </a:extLst>
          </p:cNvPr>
          <p:cNvSpPr>
            <a:spLocks noGrp="1"/>
          </p:cNvSpPr>
          <p:nvPr>
            <p:ph type="title"/>
          </p:nvPr>
        </p:nvSpPr>
        <p:spPr/>
        <p:txBody>
          <a:bodyPr>
            <a:normAutofit/>
          </a:bodyPr>
          <a:lstStyle/>
          <a:p>
            <a:r>
              <a:rPr lang="en-US"/>
              <a:t>CoAP thực hiện hai hoạt động chính là nhắn tin và yêu cầu / phản hồi</a:t>
            </a:r>
          </a:p>
        </p:txBody>
      </p:sp>
    </p:spTree>
    <p:extLst>
      <p:ext uri="{BB962C8B-B14F-4D97-AF65-F5344CB8AC3E}">
        <p14:creationId xmlns:p14="http://schemas.microsoft.com/office/powerpoint/2010/main" val="79261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EA27293-7533-4E78-BFD6-99F3426EEE85}"/>
              </a:ext>
            </a:extLst>
          </p:cNvPr>
          <p:cNvPicPr>
            <a:picLocks noGrp="1" noChangeAspect="1"/>
          </p:cNvPicPr>
          <p:nvPr>
            <p:ph idx="1"/>
          </p:nvPr>
        </p:nvPicPr>
        <p:blipFill>
          <a:blip r:embed="rId2"/>
          <a:stretch>
            <a:fillRect/>
          </a:stretch>
        </p:blipFill>
        <p:spPr>
          <a:xfrm>
            <a:off x="1294362" y="1282500"/>
            <a:ext cx="9603275" cy="5058293"/>
          </a:xfrm>
          <a:prstGeom prst="rect">
            <a:avLst/>
          </a:prstGeom>
          <a:noFill/>
        </p:spPr>
      </p:pic>
      <p:sp>
        <p:nvSpPr>
          <p:cNvPr id="4" name="Date Placeholder 3">
            <a:extLst>
              <a:ext uri="{FF2B5EF4-FFF2-40B4-BE49-F238E27FC236}">
                <a16:creationId xmlns:a16="http://schemas.microsoft.com/office/drawing/2014/main" id="{7F64946E-9A96-4029-AE40-10BA4205ADAB}"/>
              </a:ext>
            </a:extLst>
          </p:cNvPr>
          <p:cNvSpPr>
            <a:spLocks noGrp="1"/>
          </p:cNvSpPr>
          <p:nvPr>
            <p:ph type="dt" sz="half" idx="10"/>
          </p:nvPr>
        </p:nvSpPr>
        <p:spPr>
          <a:xfrm>
            <a:off x="7396923" y="6340793"/>
            <a:ext cx="3500715" cy="309201"/>
          </a:xfrm>
        </p:spPr>
        <p:txBody>
          <a:bodyPr anchor="ctr">
            <a:normAutofit/>
          </a:bodyPr>
          <a:lstStyle/>
          <a:p>
            <a:pPr>
              <a:spcAft>
                <a:spcPts val="600"/>
              </a:spcAft>
            </a:pPr>
            <a:fld id="{B4909C54-FF16-485A-90F4-913CF437064A}" type="datetime1">
              <a:rPr lang="en-US" noProof="0" smtClean="0"/>
              <a:pPr>
                <a:spcAft>
                  <a:spcPts val="600"/>
                </a:spcAft>
              </a:pPr>
              <a:t>10/22/2023</a:t>
            </a:fld>
            <a:endParaRPr lang="en-US" noProof="0"/>
          </a:p>
        </p:txBody>
      </p:sp>
      <p:sp>
        <p:nvSpPr>
          <p:cNvPr id="13" name="Title 3">
            <a:extLst>
              <a:ext uri="{FF2B5EF4-FFF2-40B4-BE49-F238E27FC236}">
                <a16:creationId xmlns:a16="http://schemas.microsoft.com/office/drawing/2014/main" id="{0A7DB25D-B926-4E8E-8A4F-1B7F0B82B020}"/>
              </a:ext>
            </a:extLst>
          </p:cNvPr>
          <p:cNvSpPr>
            <a:spLocks noGrp="1"/>
          </p:cNvSpPr>
          <p:nvPr>
            <p:ph type="title"/>
          </p:nvPr>
        </p:nvSpPr>
        <p:spPr>
          <a:xfrm>
            <a:off x="1294363" y="147883"/>
            <a:ext cx="9603275" cy="924460"/>
          </a:xfrm>
        </p:spPr>
        <p:txBody>
          <a:bodyPr/>
          <a:lstStyle/>
          <a:p>
            <a:r>
              <a:rPr lang="en-US"/>
              <a:t>Sơ đồ hoạt động</a:t>
            </a:r>
          </a:p>
        </p:txBody>
      </p:sp>
    </p:spTree>
    <p:extLst>
      <p:ext uri="{BB962C8B-B14F-4D97-AF65-F5344CB8AC3E}">
        <p14:creationId xmlns:p14="http://schemas.microsoft.com/office/powerpoint/2010/main" val="1030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0B50-5ADC-67A9-3F89-F0937B82A9AF}"/>
              </a:ext>
            </a:extLst>
          </p:cNvPr>
          <p:cNvSpPr>
            <a:spLocks noGrp="1"/>
          </p:cNvSpPr>
          <p:nvPr>
            <p:ph type="title"/>
          </p:nvPr>
        </p:nvSpPr>
        <p:spPr/>
        <p:txBody>
          <a:bodyPr/>
          <a:lstStyle/>
          <a:p>
            <a:r>
              <a:rPr lang="en-US"/>
              <a:t>XMPP</a:t>
            </a:r>
          </a:p>
        </p:txBody>
      </p:sp>
      <p:sp>
        <p:nvSpPr>
          <p:cNvPr id="3" name="Content Placeholder 2">
            <a:extLst>
              <a:ext uri="{FF2B5EF4-FFF2-40B4-BE49-F238E27FC236}">
                <a16:creationId xmlns:a16="http://schemas.microsoft.com/office/drawing/2014/main" id="{3273268B-5823-79BE-53C8-3C600675AD5C}"/>
              </a:ext>
            </a:extLst>
          </p:cNvPr>
          <p:cNvSpPr>
            <a:spLocks noGrp="1"/>
          </p:cNvSpPr>
          <p:nvPr>
            <p:ph idx="1"/>
          </p:nvPr>
        </p:nvSpPr>
        <p:spPr/>
        <p:txBody>
          <a:bodyPr/>
          <a:lstStyle/>
          <a:p>
            <a:r>
              <a:rPr lang="vi-VN"/>
              <a:t>Giao thức hiện diện và nhắn tin mở rộng (XMPP) là một giao thức giao tiếp thời gian thực, tiêu chuẩn mở dựa trên XML (Ngôn ngữ đánh dấu mở rộng). </a:t>
            </a:r>
            <a:endParaRPr lang="en-US"/>
          </a:p>
          <a:p>
            <a:r>
              <a:rPr lang="vi-VN"/>
              <a:t>Nó có thể cung cấp một loạt các dịch vụ bao gồm nhắn tin tức thời, hiện diện và cộng tác. </a:t>
            </a:r>
            <a:endParaRPr lang="en-US"/>
          </a:p>
          <a:p>
            <a:r>
              <a:rPr lang="vi-VN"/>
              <a:t>Nó được phân cấp và có các tính năng bảo mật. </a:t>
            </a:r>
            <a:endParaRPr lang="en-US"/>
          </a:p>
          <a:p>
            <a:r>
              <a:rPr lang="vi-VN"/>
              <a:t>Nó cũng có khả năng mở rộng, có nghĩa là nó được thiết kế để phát triển và thích ứng với những thay đổi. </a:t>
            </a:r>
            <a:endParaRPr lang="en-US"/>
          </a:p>
          <a:p>
            <a:r>
              <a:rPr lang="vi-VN"/>
              <a:t>Phần mềm XMPP bao gồm máy chủ, máy khách và thư viện.</a:t>
            </a:r>
            <a:endParaRPr lang="en-US"/>
          </a:p>
        </p:txBody>
      </p:sp>
    </p:spTree>
    <p:extLst>
      <p:ext uri="{BB962C8B-B14F-4D97-AF65-F5344CB8AC3E}">
        <p14:creationId xmlns:p14="http://schemas.microsoft.com/office/powerpoint/2010/main" val="152308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DA48-0119-5FF0-2009-50CDA76564D2}"/>
              </a:ext>
            </a:extLst>
          </p:cNvPr>
          <p:cNvSpPr>
            <a:spLocks noGrp="1"/>
          </p:cNvSpPr>
          <p:nvPr>
            <p:ph type="title"/>
          </p:nvPr>
        </p:nvSpPr>
        <p:spPr/>
        <p:txBody>
          <a:bodyPr/>
          <a:lstStyle/>
          <a:p>
            <a:r>
              <a:rPr lang="en-US"/>
              <a:t>Node‐RED</a:t>
            </a:r>
          </a:p>
        </p:txBody>
      </p:sp>
      <p:sp>
        <p:nvSpPr>
          <p:cNvPr id="3" name="Content Placeholder 2">
            <a:extLst>
              <a:ext uri="{FF2B5EF4-FFF2-40B4-BE49-F238E27FC236}">
                <a16:creationId xmlns:a16="http://schemas.microsoft.com/office/drawing/2014/main" id="{70E75DA2-2DE7-EDC1-1E5E-68A0FA5F7673}"/>
              </a:ext>
            </a:extLst>
          </p:cNvPr>
          <p:cNvSpPr>
            <a:spLocks noGrp="1"/>
          </p:cNvSpPr>
          <p:nvPr>
            <p:ph idx="1"/>
          </p:nvPr>
        </p:nvSpPr>
        <p:spPr/>
        <p:txBody>
          <a:bodyPr/>
          <a:lstStyle/>
          <a:p>
            <a:r>
              <a:rPr lang="vi-VN"/>
              <a:t>Node-RED là một công cụ phần mềm nguồn mở dựa trên web do IBM phát triển, có thể được sử dụng để kết nối các thiết bị phần cứng qua Internet. </a:t>
            </a:r>
            <a:endParaRPr lang="en-US"/>
          </a:p>
          <a:p>
            <a:r>
              <a:rPr lang="vi-VN"/>
              <a:t>Ví dụ: với Node-RED, bạn có thể kết nối bảng phát triển mbed của mình với Internet, đọc các giá trị cảm biến, hiển thị nó trong biểu đồ, trong trang web, trong email hoặc tin nhắn Twitter. </a:t>
            </a:r>
            <a:endParaRPr lang="en-US"/>
          </a:p>
          <a:p>
            <a:r>
              <a:rPr lang="vi-VN"/>
              <a:t>Bạn cũng có thể gửi lệnh trở lại bảng phát triển để thực hiện một số điều khiển. </a:t>
            </a:r>
            <a:endParaRPr lang="en-US"/>
          </a:p>
          <a:p>
            <a:r>
              <a:rPr lang="vi-VN"/>
              <a:t>Nó là một công cụ lập trình dựa trên đồ họa, sử dụng các khối chức năng được gọi là nút để xây dựng chương trình. </a:t>
            </a:r>
            <a:endParaRPr lang="en-US"/>
          </a:p>
          <a:p>
            <a:r>
              <a:rPr lang="vi-VN"/>
              <a:t>Tất cả những gì bạn cần làm là nối dây các nút và cấu hình chúng. </a:t>
            </a:r>
            <a:endParaRPr lang="en-US"/>
          </a:p>
          <a:p>
            <a:r>
              <a:rPr lang="vi-VN"/>
              <a:t>Điều này làm cho nhiều tác vụ lập trình trở nên đơn giản và dễ thực hiện. Hình 3.4 cho thấy một chương trình trò chuyện dựa trên WebSocket đơn giản được triển khai trong Node-RED. Node-RED là một công cụ tuyệt vời cho các dự án IoT. Nó sử dụng JavaScript để tạo các hàm và cho phép người dùng nhập và xuất các chương trình bằng JSON (Ký hiệu đối tượng JavaScript), đây là một tiêu chuẩn mở nhẹ để trao đổi dữ liệu.</a:t>
            </a:r>
            <a:endParaRPr lang="en-US"/>
          </a:p>
        </p:txBody>
      </p:sp>
    </p:spTree>
    <p:extLst>
      <p:ext uri="{BB962C8B-B14F-4D97-AF65-F5344CB8AC3E}">
        <p14:creationId xmlns:p14="http://schemas.microsoft.com/office/powerpoint/2010/main" val="393911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DA48-0119-5FF0-2009-50CDA76564D2}"/>
              </a:ext>
            </a:extLst>
          </p:cNvPr>
          <p:cNvSpPr>
            <a:spLocks noGrp="1"/>
          </p:cNvSpPr>
          <p:nvPr>
            <p:ph type="title"/>
          </p:nvPr>
        </p:nvSpPr>
        <p:spPr>
          <a:xfrm>
            <a:off x="1104900" y="76200"/>
            <a:ext cx="9980682" cy="1096962"/>
          </a:xfrm>
        </p:spPr>
        <p:txBody>
          <a:bodyPr anchor="b">
            <a:normAutofit/>
          </a:bodyPr>
          <a:lstStyle/>
          <a:p>
            <a:r>
              <a:rPr lang="en-US"/>
              <a:t>Node‐RED</a:t>
            </a:r>
          </a:p>
        </p:txBody>
      </p:sp>
      <p:sp>
        <p:nvSpPr>
          <p:cNvPr id="3" name="Content Placeholder 2">
            <a:extLst>
              <a:ext uri="{FF2B5EF4-FFF2-40B4-BE49-F238E27FC236}">
                <a16:creationId xmlns:a16="http://schemas.microsoft.com/office/drawing/2014/main" id="{70E75DA2-2DE7-EDC1-1E5E-68A0FA5F7673}"/>
              </a:ext>
            </a:extLst>
          </p:cNvPr>
          <p:cNvSpPr>
            <a:spLocks noGrp="1"/>
          </p:cNvSpPr>
          <p:nvPr>
            <p:ph type="body" sz="half" idx="2"/>
          </p:nvPr>
        </p:nvSpPr>
        <p:spPr>
          <a:xfrm>
            <a:off x="1104900" y="1600200"/>
            <a:ext cx="3396996" cy="4572000"/>
          </a:xfrm>
        </p:spPr>
        <p:txBody>
          <a:bodyPr>
            <a:normAutofit/>
          </a:bodyPr>
          <a:lstStyle/>
          <a:p>
            <a:r>
              <a:rPr lang="en-US"/>
              <a:t>Node‐RED</a:t>
            </a:r>
            <a:r>
              <a:rPr lang="vi-VN"/>
              <a:t>làm cho nhiều tác vụ lập trình trở nên đơn giản và dễ thực hiện.</a:t>
            </a:r>
            <a:endParaRPr lang="en-US"/>
          </a:p>
          <a:p>
            <a:r>
              <a:rPr lang="vi-VN"/>
              <a:t>Node-RED là một công cụ tuyệt vời cho các dự án IoT. </a:t>
            </a:r>
            <a:endParaRPr lang="en-US"/>
          </a:p>
          <a:p>
            <a:r>
              <a:rPr lang="vi-VN"/>
              <a:t>Nó sử dụng JavaScript để tạo các hàm và cho phép người dùng nhập và xuất các chương trình bằng JSON (Ký hiệu đối tượng JavaScript), đây là một tiêu chuẩn mở nhẹ để trao đổi dữ liệu.</a:t>
            </a:r>
            <a:endParaRPr lang="en-US"/>
          </a:p>
        </p:txBody>
      </p:sp>
      <p:pic>
        <p:nvPicPr>
          <p:cNvPr id="5" name="Picture 4">
            <a:extLst>
              <a:ext uri="{FF2B5EF4-FFF2-40B4-BE49-F238E27FC236}">
                <a16:creationId xmlns:a16="http://schemas.microsoft.com/office/drawing/2014/main" id="{205FE10E-450C-76AF-BE94-1FF63CF709EB}"/>
              </a:ext>
            </a:extLst>
          </p:cNvPr>
          <p:cNvPicPr>
            <a:picLocks noChangeAspect="1"/>
          </p:cNvPicPr>
          <p:nvPr/>
        </p:nvPicPr>
        <p:blipFill>
          <a:blip r:embed="rId2"/>
          <a:stretch>
            <a:fillRect/>
          </a:stretch>
        </p:blipFill>
        <p:spPr>
          <a:xfrm>
            <a:off x="4501896" y="1600200"/>
            <a:ext cx="6430912" cy="4212246"/>
          </a:xfrm>
          <a:prstGeom prst="rect">
            <a:avLst/>
          </a:prstGeom>
          <a:noFill/>
        </p:spPr>
      </p:pic>
    </p:spTree>
    <p:extLst>
      <p:ext uri="{BB962C8B-B14F-4D97-AF65-F5344CB8AC3E}">
        <p14:creationId xmlns:p14="http://schemas.microsoft.com/office/powerpoint/2010/main" val="2046293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D2D0B1-5031-C35F-64DF-E57E4A9CD5E9}"/>
              </a:ext>
            </a:extLst>
          </p:cNvPr>
          <p:cNvSpPr>
            <a:spLocks noGrp="1"/>
          </p:cNvSpPr>
          <p:nvPr>
            <p:ph type="ctrTitle"/>
          </p:nvPr>
        </p:nvSpPr>
        <p:spPr/>
        <p:txBody>
          <a:bodyPr/>
          <a:lstStyle/>
          <a:p>
            <a:r>
              <a:rPr lang="en-US"/>
              <a:t>Cấp độ IoT và mẫu triển khai</a:t>
            </a:r>
          </a:p>
        </p:txBody>
      </p:sp>
      <p:sp>
        <p:nvSpPr>
          <p:cNvPr id="6" name="Subtitle 5">
            <a:extLst>
              <a:ext uri="{FF2B5EF4-FFF2-40B4-BE49-F238E27FC236}">
                <a16:creationId xmlns:a16="http://schemas.microsoft.com/office/drawing/2014/main" id="{66346A47-0A8C-A870-43E2-BCD6EAEE575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908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C0AA-4B2A-215C-C4C3-D9AEB941E449}"/>
              </a:ext>
            </a:extLst>
          </p:cNvPr>
          <p:cNvSpPr>
            <a:spLocks noGrp="1"/>
          </p:cNvSpPr>
          <p:nvPr>
            <p:ph type="title"/>
          </p:nvPr>
        </p:nvSpPr>
        <p:spPr/>
        <p:txBody>
          <a:bodyPr/>
          <a:lstStyle/>
          <a:p>
            <a:r>
              <a:rPr lang="en-US"/>
              <a:t>IBM Watson IoT—Bluemix (http://www.ibm.com/internet‐of‐things/)</a:t>
            </a:r>
          </a:p>
        </p:txBody>
      </p:sp>
      <p:pic>
        <p:nvPicPr>
          <p:cNvPr id="5" name="Content Placeholder 4">
            <a:extLst>
              <a:ext uri="{FF2B5EF4-FFF2-40B4-BE49-F238E27FC236}">
                <a16:creationId xmlns:a16="http://schemas.microsoft.com/office/drawing/2014/main" id="{9436C897-CFC6-19BD-F99A-2A0F447E06CA}"/>
              </a:ext>
            </a:extLst>
          </p:cNvPr>
          <p:cNvPicPr>
            <a:picLocks noGrp="1" noChangeAspect="1"/>
          </p:cNvPicPr>
          <p:nvPr>
            <p:ph idx="1"/>
          </p:nvPr>
        </p:nvPicPr>
        <p:blipFill>
          <a:blip r:embed="rId2"/>
          <a:stretch>
            <a:fillRect/>
          </a:stretch>
        </p:blipFill>
        <p:spPr>
          <a:xfrm>
            <a:off x="2204457" y="1432034"/>
            <a:ext cx="6971074" cy="4661552"/>
          </a:xfrm>
        </p:spPr>
      </p:pic>
    </p:spTree>
    <p:extLst>
      <p:ext uri="{BB962C8B-B14F-4D97-AF65-F5344CB8AC3E}">
        <p14:creationId xmlns:p14="http://schemas.microsoft.com/office/powerpoint/2010/main" val="101243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C0AA-4B2A-215C-C4C3-D9AEB941E449}"/>
              </a:ext>
            </a:extLst>
          </p:cNvPr>
          <p:cNvSpPr>
            <a:spLocks noGrp="1"/>
          </p:cNvSpPr>
          <p:nvPr>
            <p:ph type="title"/>
          </p:nvPr>
        </p:nvSpPr>
        <p:spPr/>
        <p:txBody>
          <a:bodyPr/>
          <a:lstStyle/>
          <a:p>
            <a:r>
              <a:rPr lang="en-US"/>
              <a:t>IBM Watson IoT—Bluemix (http://www.ibm.com/internet‐of‐things/)</a:t>
            </a:r>
          </a:p>
        </p:txBody>
      </p:sp>
      <p:pic>
        <p:nvPicPr>
          <p:cNvPr id="7" name="Content Placeholder 6">
            <a:extLst>
              <a:ext uri="{FF2B5EF4-FFF2-40B4-BE49-F238E27FC236}">
                <a16:creationId xmlns:a16="http://schemas.microsoft.com/office/drawing/2014/main" id="{6003253C-D44A-1251-F9D0-02E477C741BF}"/>
              </a:ext>
            </a:extLst>
          </p:cNvPr>
          <p:cNvPicPr>
            <a:picLocks noGrp="1" noChangeAspect="1"/>
          </p:cNvPicPr>
          <p:nvPr>
            <p:ph idx="1"/>
          </p:nvPr>
        </p:nvPicPr>
        <p:blipFill>
          <a:blip r:embed="rId2"/>
          <a:stretch>
            <a:fillRect/>
          </a:stretch>
        </p:blipFill>
        <p:spPr>
          <a:xfrm>
            <a:off x="1997295" y="2005504"/>
            <a:ext cx="8047902" cy="3176095"/>
          </a:xfrm>
        </p:spPr>
      </p:pic>
    </p:spTree>
    <p:extLst>
      <p:ext uri="{BB962C8B-B14F-4D97-AF65-F5344CB8AC3E}">
        <p14:creationId xmlns:p14="http://schemas.microsoft.com/office/powerpoint/2010/main" val="870970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DF91-57D9-A17F-D85F-72081955EC4B}"/>
              </a:ext>
            </a:extLst>
          </p:cNvPr>
          <p:cNvSpPr>
            <a:spLocks noGrp="1"/>
          </p:cNvSpPr>
          <p:nvPr>
            <p:ph type="title"/>
          </p:nvPr>
        </p:nvSpPr>
        <p:spPr/>
        <p:txBody>
          <a:bodyPr/>
          <a:lstStyle/>
          <a:p>
            <a:r>
              <a:rPr lang="en-US"/>
              <a:t>AWS IoT (https://aws.amazon.com/iot/)</a:t>
            </a:r>
          </a:p>
        </p:txBody>
      </p:sp>
      <p:pic>
        <p:nvPicPr>
          <p:cNvPr id="5" name="Content Placeholder 4">
            <a:extLst>
              <a:ext uri="{FF2B5EF4-FFF2-40B4-BE49-F238E27FC236}">
                <a16:creationId xmlns:a16="http://schemas.microsoft.com/office/drawing/2014/main" id="{227C4EB4-BE61-2CE6-6214-235BA73E4715}"/>
              </a:ext>
            </a:extLst>
          </p:cNvPr>
          <p:cNvPicPr>
            <a:picLocks noGrp="1" noChangeAspect="1"/>
          </p:cNvPicPr>
          <p:nvPr>
            <p:ph idx="1"/>
          </p:nvPr>
        </p:nvPicPr>
        <p:blipFill>
          <a:blip r:embed="rId2"/>
          <a:stretch>
            <a:fillRect/>
          </a:stretch>
        </p:blipFill>
        <p:spPr>
          <a:xfrm>
            <a:off x="2119848" y="1537138"/>
            <a:ext cx="6838207" cy="4572000"/>
          </a:xfrm>
        </p:spPr>
      </p:pic>
    </p:spTree>
    <p:extLst>
      <p:ext uri="{BB962C8B-B14F-4D97-AF65-F5344CB8AC3E}">
        <p14:creationId xmlns:p14="http://schemas.microsoft.com/office/powerpoint/2010/main" val="78847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9D01-C445-4207-6A86-A538BF0682B4}"/>
              </a:ext>
            </a:extLst>
          </p:cNvPr>
          <p:cNvSpPr>
            <a:spLocks noGrp="1"/>
          </p:cNvSpPr>
          <p:nvPr>
            <p:ph type="title"/>
          </p:nvPr>
        </p:nvSpPr>
        <p:spPr/>
        <p:txBody>
          <a:bodyPr>
            <a:normAutofit fontScale="90000"/>
          </a:bodyPr>
          <a:lstStyle/>
          <a:p>
            <a:r>
              <a:rPr lang="fr-FR"/>
              <a:t>Microsoft Azure IoT Suite (https://azure.microsoft.com/en‐us/suites/</a:t>
            </a:r>
            <a:br>
              <a:rPr lang="fr-FR"/>
            </a:br>
            <a:r>
              <a:rPr lang="fr-FR"/>
              <a:t>iot‐suite/)</a:t>
            </a:r>
            <a:endParaRPr lang="en-US"/>
          </a:p>
        </p:txBody>
      </p:sp>
      <p:pic>
        <p:nvPicPr>
          <p:cNvPr id="5" name="Content Placeholder 4">
            <a:extLst>
              <a:ext uri="{FF2B5EF4-FFF2-40B4-BE49-F238E27FC236}">
                <a16:creationId xmlns:a16="http://schemas.microsoft.com/office/drawing/2014/main" id="{3E144120-49E2-F79C-860B-97E5000657C0}"/>
              </a:ext>
            </a:extLst>
          </p:cNvPr>
          <p:cNvPicPr>
            <a:picLocks noGrp="1" noChangeAspect="1"/>
          </p:cNvPicPr>
          <p:nvPr>
            <p:ph idx="1"/>
          </p:nvPr>
        </p:nvPicPr>
        <p:blipFill>
          <a:blip r:embed="rId2"/>
          <a:stretch>
            <a:fillRect/>
          </a:stretch>
        </p:blipFill>
        <p:spPr>
          <a:xfrm>
            <a:off x="2765093" y="1600200"/>
            <a:ext cx="6661813" cy="4572000"/>
          </a:xfrm>
        </p:spPr>
      </p:pic>
    </p:spTree>
    <p:extLst>
      <p:ext uri="{BB962C8B-B14F-4D97-AF65-F5344CB8AC3E}">
        <p14:creationId xmlns:p14="http://schemas.microsoft.com/office/powerpoint/2010/main" val="374147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F3F80AB-2F60-4DD4-9090-94239845D095}"/>
              </a:ext>
            </a:extLst>
          </p:cNvPr>
          <p:cNvSpPr>
            <a:spLocks noGrp="1"/>
          </p:cNvSpPr>
          <p:nvPr>
            <p:ph type="title"/>
          </p:nvPr>
        </p:nvSpPr>
        <p:spPr>
          <a:xfrm>
            <a:off x="1104900" y="76200"/>
            <a:ext cx="9980682" cy="1096962"/>
          </a:xfrm>
        </p:spPr>
        <p:txBody>
          <a:bodyPr/>
          <a:lstStyle/>
          <a:p>
            <a:r>
              <a:rPr lang="en-US"/>
              <a:t>Sự phát triển của chuyển đổi kỹ thuật số</a:t>
            </a:r>
          </a:p>
        </p:txBody>
      </p:sp>
      <p:pic>
        <p:nvPicPr>
          <p:cNvPr id="4" name="Content Placeholder 3">
            <a:extLst>
              <a:ext uri="{FF2B5EF4-FFF2-40B4-BE49-F238E27FC236}">
                <a16:creationId xmlns:a16="http://schemas.microsoft.com/office/drawing/2014/main" id="{0A4B9C52-023C-4D9C-8488-BA34346CF6C5}"/>
              </a:ext>
            </a:extLst>
          </p:cNvPr>
          <p:cNvPicPr>
            <a:picLocks noGrp="1" noChangeAspect="1"/>
          </p:cNvPicPr>
          <p:nvPr>
            <p:ph idx="1"/>
          </p:nvPr>
        </p:nvPicPr>
        <p:blipFill rotWithShape="1">
          <a:blip r:embed="rId2"/>
          <a:srcRect r="2" b="6529"/>
          <a:stretch/>
        </p:blipFill>
        <p:spPr>
          <a:xfrm>
            <a:off x="1104900" y="1600200"/>
            <a:ext cx="9982200" cy="4572000"/>
          </a:xfrm>
          <a:prstGeom prst="rect">
            <a:avLst/>
          </a:prstGeom>
          <a:noFill/>
        </p:spPr>
      </p:pic>
      <p:sp>
        <p:nvSpPr>
          <p:cNvPr id="5" name="TextBox 4">
            <a:extLst>
              <a:ext uri="{FF2B5EF4-FFF2-40B4-BE49-F238E27FC236}">
                <a16:creationId xmlns:a16="http://schemas.microsoft.com/office/drawing/2014/main" id="{3E689991-6CFE-4E51-A746-43BB1D563357}"/>
              </a:ext>
            </a:extLst>
          </p:cNvPr>
          <p:cNvSpPr txBox="1"/>
          <p:nvPr/>
        </p:nvSpPr>
        <p:spPr>
          <a:xfrm>
            <a:off x="4248443" y="3924886"/>
            <a:ext cx="6386732" cy="1631216"/>
          </a:xfrm>
          <a:prstGeom prst="rect">
            <a:avLst/>
          </a:prstGeom>
          <a:noFill/>
        </p:spPr>
        <p:txBody>
          <a:bodyPr wrap="square" rtlCol="0">
            <a:spAutoFit/>
          </a:bodyPr>
          <a:lstStyle/>
          <a:p>
            <a:r>
              <a:rPr lang="en-US" sz="2000">
                <a:solidFill>
                  <a:schemeClr val="bg1"/>
                </a:solidFill>
              </a:rPr>
              <a:t>Kỹ thuật số </a:t>
            </a:r>
            <a:r>
              <a:rPr lang="vi-VN" sz="2000">
                <a:solidFill>
                  <a:schemeClr val="bg1"/>
                </a:solidFill>
              </a:rPr>
              <a:t>cho phép doanh nghiệp đổi mới cách tiếp cận của họ để tương tác với xã hội</a:t>
            </a:r>
            <a:r>
              <a:rPr lang="en-US" sz="2000">
                <a:solidFill>
                  <a:schemeClr val="bg1"/>
                </a:solidFill>
              </a:rPr>
              <a:t>. Mọi người ở tất cả thế hệ cảm thấy thoãi mái với kỹ thuật số và các lợi ích thiết bị thông minh để trãi qua những ngày bận rộn</a:t>
            </a:r>
          </a:p>
        </p:txBody>
      </p:sp>
    </p:spTree>
    <p:extLst>
      <p:ext uri="{BB962C8B-B14F-4D97-AF65-F5344CB8AC3E}">
        <p14:creationId xmlns:p14="http://schemas.microsoft.com/office/powerpoint/2010/main" val="21484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6318-9336-040A-0C57-ED215A5C0919}"/>
              </a:ext>
            </a:extLst>
          </p:cNvPr>
          <p:cNvSpPr>
            <a:spLocks noGrp="1"/>
          </p:cNvSpPr>
          <p:nvPr>
            <p:ph type="title"/>
          </p:nvPr>
        </p:nvSpPr>
        <p:spPr/>
        <p:txBody>
          <a:bodyPr/>
          <a:lstStyle/>
          <a:p>
            <a:r>
              <a:rPr lang="en-US"/>
              <a:t>Các cloud khác</a:t>
            </a:r>
          </a:p>
        </p:txBody>
      </p:sp>
      <p:sp>
        <p:nvSpPr>
          <p:cNvPr id="3" name="Content Placeholder 2">
            <a:extLst>
              <a:ext uri="{FF2B5EF4-FFF2-40B4-BE49-F238E27FC236}">
                <a16:creationId xmlns:a16="http://schemas.microsoft.com/office/drawing/2014/main" id="{441FC778-485A-9514-3B24-2D23B8914AC6}"/>
              </a:ext>
            </a:extLst>
          </p:cNvPr>
          <p:cNvSpPr>
            <a:spLocks noGrp="1"/>
          </p:cNvSpPr>
          <p:nvPr>
            <p:ph idx="1"/>
          </p:nvPr>
        </p:nvSpPr>
        <p:spPr/>
        <p:txBody>
          <a:bodyPr/>
          <a:lstStyle/>
          <a:p>
            <a:r>
              <a:rPr lang="nl-NL" sz="1800" b="0" i="0">
                <a:solidFill>
                  <a:srgbClr val="000000"/>
                </a:solidFill>
                <a:effectLst/>
                <a:latin typeface="MyriadPro-Semibold"/>
              </a:rPr>
              <a:t>Google Cloud IoT (https://cloud.google.com/solutions/iot/)</a:t>
            </a:r>
            <a:r>
              <a:rPr lang="nl-NL"/>
              <a:t> </a:t>
            </a:r>
          </a:p>
          <a:p>
            <a:r>
              <a:rPr lang="en-US" sz="1800" b="0" i="0">
                <a:solidFill>
                  <a:srgbClr val="000000"/>
                </a:solidFill>
                <a:effectLst/>
                <a:latin typeface="MyriadPro-Semibold"/>
              </a:rPr>
              <a:t>ThingWorx (https://www.thingworx.com/)</a:t>
            </a:r>
            <a:r>
              <a:rPr lang="en-US"/>
              <a:t> </a:t>
            </a:r>
          </a:p>
          <a:p>
            <a:r>
              <a:rPr lang="en-US"/>
              <a:t>ThingSpeak</a:t>
            </a:r>
          </a:p>
          <a:p>
            <a:r>
              <a:rPr lang="en-US"/>
              <a:t>…</a:t>
            </a:r>
            <a:br>
              <a:rPr lang="nl-NL"/>
            </a:br>
            <a:endParaRPr lang="en-US"/>
          </a:p>
        </p:txBody>
      </p:sp>
    </p:spTree>
    <p:extLst>
      <p:ext uri="{BB962C8B-B14F-4D97-AF65-F5344CB8AC3E}">
        <p14:creationId xmlns:p14="http://schemas.microsoft.com/office/powerpoint/2010/main" val="54462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1E992-4756-675E-E275-188A3CFE1AEB}"/>
              </a:ext>
            </a:extLst>
          </p:cNvPr>
          <p:cNvSpPr>
            <a:spLocks noGrp="1"/>
          </p:cNvSpPr>
          <p:nvPr>
            <p:ph type="ctrTitle"/>
          </p:nvPr>
        </p:nvSpPr>
        <p:spPr/>
        <p:txBody>
          <a:bodyPr/>
          <a:lstStyle/>
          <a:p>
            <a:r>
              <a:rPr lang="vi-VN">
                <a:latin typeface="Arial" panose="020B0604020202020204" pitchFamily="34" charset="0"/>
                <a:cs typeface="Arial" panose="020B0604020202020204" pitchFamily="34" charset="0"/>
              </a:rPr>
              <a:t>Các vấn đề và thách thức, ứng dụng của IoT</a:t>
            </a:r>
            <a:endParaRPr lang="en-US"/>
          </a:p>
        </p:txBody>
      </p:sp>
      <p:sp>
        <p:nvSpPr>
          <p:cNvPr id="5" name="Subtitle 4">
            <a:extLst>
              <a:ext uri="{FF2B5EF4-FFF2-40B4-BE49-F238E27FC236}">
                <a16:creationId xmlns:a16="http://schemas.microsoft.com/office/drawing/2014/main" id="{E384C48F-25E0-7802-C04F-B942A94371C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065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40C4-FC4B-4D6F-A9F0-7343579C2EAF}"/>
              </a:ext>
            </a:extLst>
          </p:cNvPr>
          <p:cNvSpPr>
            <a:spLocks noGrp="1"/>
          </p:cNvSpPr>
          <p:nvPr>
            <p:ph type="title"/>
          </p:nvPr>
        </p:nvSpPr>
        <p:spPr/>
        <p:txBody>
          <a:bodyPr/>
          <a:lstStyle/>
          <a:p>
            <a:r>
              <a:rPr lang="en-US"/>
              <a:t>IOT – Lợi ích</a:t>
            </a:r>
          </a:p>
        </p:txBody>
      </p:sp>
      <p:sp>
        <p:nvSpPr>
          <p:cNvPr id="3" name="Content Placeholder 2">
            <a:extLst>
              <a:ext uri="{FF2B5EF4-FFF2-40B4-BE49-F238E27FC236}">
                <a16:creationId xmlns:a16="http://schemas.microsoft.com/office/drawing/2014/main" id="{21CD93F8-7A8A-4F7E-BABA-F50A1C6B1453}"/>
              </a:ext>
            </a:extLst>
          </p:cNvPr>
          <p:cNvSpPr>
            <a:spLocks noGrp="1"/>
          </p:cNvSpPr>
          <p:nvPr>
            <p:ph idx="1"/>
          </p:nvPr>
        </p:nvSpPr>
        <p:spPr>
          <a:xfrm>
            <a:off x="1104900" y="1518558"/>
            <a:ext cx="9982200" cy="4572000"/>
          </a:xfrm>
        </p:spPr>
        <p:txBody>
          <a:bodyPr>
            <a:normAutofit/>
          </a:bodyPr>
          <a:lstStyle/>
          <a:p>
            <a:r>
              <a:rPr lang="vi-VN" sz="2000"/>
              <a:t>Giảm lãng phí </a:t>
            </a:r>
            <a:endParaRPr lang="en-US" sz="2000"/>
          </a:p>
          <a:p>
            <a:pPr lvl="1"/>
            <a:r>
              <a:rPr lang="vi-VN" sz="2000"/>
              <a:t>IoT làm cho các lĩnh vực cải tiến trở nên rõ ràng. Các phân tích hiện tại cung cấp cho chúng ta cái nhìn sâu sắc, nhưng IoT cung cấp thông tin trong thế giới thực dẫn đến việc quản lý tài nguyên hiệu quả hơn.</a:t>
            </a:r>
            <a:endParaRPr lang="en-US" sz="2000"/>
          </a:p>
          <a:p>
            <a:r>
              <a:rPr lang="vi-VN" sz="2000"/>
              <a:t>Thu thập dữ liệu nâng cao </a:t>
            </a:r>
            <a:endParaRPr lang="en-US" sz="2000"/>
          </a:p>
          <a:p>
            <a:pPr lvl="1"/>
            <a:r>
              <a:rPr lang="vi-VN" sz="2000"/>
              <a:t>Thu thập dữ liệu hiện đại có những hạn chế và thiết kế của nó để sử dụng thụ động. IoT phá vỡ nó ra khỏi những không gian đó và đặt nó vào chính xác nơi con người thực sự muốn đến để phân tích thế giới của chúng ta. Nó cho phép một bức tranh chính xác về mọi thứ.</a:t>
            </a:r>
            <a:endParaRPr lang="en-US" sz="2000"/>
          </a:p>
        </p:txBody>
      </p:sp>
    </p:spTree>
    <p:extLst>
      <p:ext uri="{BB962C8B-B14F-4D97-AF65-F5344CB8AC3E}">
        <p14:creationId xmlns:p14="http://schemas.microsoft.com/office/powerpoint/2010/main" val="250110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C77C-3001-47B3-925A-E6033406E8F7}"/>
              </a:ext>
            </a:extLst>
          </p:cNvPr>
          <p:cNvSpPr>
            <a:spLocks noGrp="1"/>
          </p:cNvSpPr>
          <p:nvPr>
            <p:ph type="title"/>
          </p:nvPr>
        </p:nvSpPr>
        <p:spPr/>
        <p:txBody>
          <a:bodyPr/>
          <a:lstStyle/>
          <a:p>
            <a:r>
              <a:rPr lang="en-US"/>
              <a:t>IOT – Bất Lợi</a:t>
            </a:r>
          </a:p>
        </p:txBody>
      </p:sp>
      <p:sp>
        <p:nvSpPr>
          <p:cNvPr id="3" name="Content Placeholder 2">
            <a:extLst>
              <a:ext uri="{FF2B5EF4-FFF2-40B4-BE49-F238E27FC236}">
                <a16:creationId xmlns:a16="http://schemas.microsoft.com/office/drawing/2014/main" id="{2FDF10AB-213C-4AB4-B04B-5A1505C4A4C1}"/>
              </a:ext>
            </a:extLst>
          </p:cNvPr>
          <p:cNvSpPr>
            <a:spLocks noGrp="1"/>
          </p:cNvSpPr>
          <p:nvPr>
            <p:ph idx="1"/>
          </p:nvPr>
        </p:nvSpPr>
        <p:spPr/>
        <p:txBody>
          <a:bodyPr>
            <a:normAutofit/>
          </a:bodyPr>
          <a:lstStyle/>
          <a:p>
            <a:r>
              <a:rPr lang="vi-VN" sz="2000"/>
              <a:t>Bảo mật </a:t>
            </a:r>
            <a:endParaRPr lang="en-US" sz="2000"/>
          </a:p>
          <a:p>
            <a:pPr lvl="1"/>
            <a:r>
              <a:rPr lang="vi-VN" sz="2000"/>
              <a:t>IoT tạo ra một hệ sinh thái các thiết bị được kết nối liên tục giao tiếp qua mạng. Hệ thống cung cấp ít khả năng kiểm soát mặc dù có bất kỳ biện pháp an ninh nào. Điều này khiến người dùng tiếp xúc với nhiều loại kẻ tấn công khác nhau.</a:t>
            </a:r>
            <a:endParaRPr lang="en-US" sz="2000"/>
          </a:p>
          <a:p>
            <a:r>
              <a:rPr lang="vi-VN" sz="2000"/>
              <a:t>Quyền riêng tư </a:t>
            </a:r>
            <a:endParaRPr lang="en-US" sz="2000"/>
          </a:p>
          <a:p>
            <a:pPr lvl="1"/>
            <a:r>
              <a:rPr lang="vi-VN" sz="2000"/>
              <a:t>Sự tinh vi của IoT cung cấp dữ liệu cá nhân đáng kể, cực kỳ chi tiết mà không cần sự tham gia tích cực của người dùng.</a:t>
            </a:r>
            <a:endParaRPr lang="en-US" sz="2000"/>
          </a:p>
          <a:p>
            <a:r>
              <a:rPr lang="vi-VN" sz="2000"/>
              <a:t>Độ phức tạp </a:t>
            </a:r>
            <a:endParaRPr lang="en-US" sz="2000"/>
          </a:p>
          <a:p>
            <a:pPr lvl="1"/>
            <a:r>
              <a:rPr lang="vi-VN" sz="2000"/>
              <a:t>Một số thấy các hệ thống IoT phức tạp về mặt thiết kế, triển khai và bảo trì do chúng sử dụng nhiều công nghệ và một tập hợp lớn các công nghệ cho phép mới.</a:t>
            </a:r>
            <a:endParaRPr lang="en-US" sz="2000"/>
          </a:p>
        </p:txBody>
      </p:sp>
    </p:spTree>
    <p:extLst>
      <p:ext uri="{BB962C8B-B14F-4D97-AF65-F5344CB8AC3E}">
        <p14:creationId xmlns:p14="http://schemas.microsoft.com/office/powerpoint/2010/main" val="174552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C77C-3001-47B3-925A-E6033406E8F7}"/>
              </a:ext>
            </a:extLst>
          </p:cNvPr>
          <p:cNvSpPr>
            <a:spLocks noGrp="1"/>
          </p:cNvSpPr>
          <p:nvPr>
            <p:ph type="title"/>
          </p:nvPr>
        </p:nvSpPr>
        <p:spPr/>
        <p:txBody>
          <a:bodyPr/>
          <a:lstStyle/>
          <a:p>
            <a:r>
              <a:rPr lang="en-US"/>
              <a:t>IOT – Bất Lợi</a:t>
            </a:r>
          </a:p>
        </p:txBody>
      </p:sp>
      <p:sp>
        <p:nvSpPr>
          <p:cNvPr id="3" name="Content Placeholder 2">
            <a:extLst>
              <a:ext uri="{FF2B5EF4-FFF2-40B4-BE49-F238E27FC236}">
                <a16:creationId xmlns:a16="http://schemas.microsoft.com/office/drawing/2014/main" id="{2FDF10AB-213C-4AB4-B04B-5A1505C4A4C1}"/>
              </a:ext>
            </a:extLst>
          </p:cNvPr>
          <p:cNvSpPr>
            <a:spLocks noGrp="1"/>
          </p:cNvSpPr>
          <p:nvPr>
            <p:ph idx="1"/>
          </p:nvPr>
        </p:nvSpPr>
        <p:spPr/>
        <p:txBody>
          <a:bodyPr>
            <a:normAutofit/>
          </a:bodyPr>
          <a:lstStyle/>
          <a:p>
            <a:r>
              <a:rPr lang="vi-VN" sz="2000"/>
              <a:t>Tính linh hoạt</a:t>
            </a:r>
            <a:endParaRPr lang="en-US" sz="2000"/>
          </a:p>
          <a:p>
            <a:pPr lvl="1"/>
            <a:r>
              <a:rPr lang="vi-VN" sz="2000"/>
              <a:t>Nhiều người lo ngại về tính linh hoạt của một hệ thống IoT để tích hợp dễ dàng với hệ thống khác. Họ lo lắng về việc tìm thấy mình với một số hệ thống xung đột hoặc bị khóa.</a:t>
            </a:r>
            <a:endParaRPr lang="en-US" sz="2000"/>
          </a:p>
          <a:p>
            <a:r>
              <a:rPr lang="vi-VN" sz="2000"/>
              <a:t>Tuân thủ </a:t>
            </a:r>
            <a:endParaRPr lang="en-US" sz="2000"/>
          </a:p>
          <a:p>
            <a:pPr lvl="1"/>
            <a:r>
              <a:rPr lang="vi-VN" sz="2000"/>
              <a:t>IoT, giống như bất kỳ công nghệ nào khác trong lĩnh vực kinh doanh, phải tuân thủ các quy định. Sự phức tạp của nó làm cho vấn đề tuân thủ dường như vô cùng thách thức khi nhiều người coi việc tuân thủ phần mềm tiêu chuẩn là một trận chiến.</a:t>
            </a:r>
            <a:endParaRPr lang="en-US" sz="2000"/>
          </a:p>
        </p:txBody>
      </p:sp>
    </p:spTree>
    <p:extLst>
      <p:ext uri="{BB962C8B-B14F-4D97-AF65-F5344CB8AC3E}">
        <p14:creationId xmlns:p14="http://schemas.microsoft.com/office/powerpoint/2010/main" val="380811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31CB-B5D2-4881-9ACE-DED58B6FD6C5}"/>
              </a:ext>
            </a:extLst>
          </p:cNvPr>
          <p:cNvSpPr>
            <a:spLocks noGrp="1"/>
          </p:cNvSpPr>
          <p:nvPr>
            <p:ph type="title"/>
          </p:nvPr>
        </p:nvSpPr>
        <p:spPr>
          <a:xfrm>
            <a:off x="1104900" y="76200"/>
            <a:ext cx="9980682" cy="1096962"/>
          </a:xfrm>
        </p:spPr>
        <p:txBody>
          <a:bodyPr anchor="b">
            <a:normAutofit/>
          </a:bodyPr>
          <a:lstStyle/>
          <a:p>
            <a:r>
              <a:rPr lang="en-US"/>
              <a:t>Wearable Electronics</a:t>
            </a:r>
          </a:p>
        </p:txBody>
      </p:sp>
      <p:sp>
        <p:nvSpPr>
          <p:cNvPr id="3" name="Content Placeholder 2">
            <a:extLst>
              <a:ext uri="{FF2B5EF4-FFF2-40B4-BE49-F238E27FC236}">
                <a16:creationId xmlns:a16="http://schemas.microsoft.com/office/drawing/2014/main" id="{39CDFFE5-BF18-44E1-BC41-2AC578A48B32}"/>
              </a:ext>
            </a:extLst>
          </p:cNvPr>
          <p:cNvSpPr>
            <a:spLocks noGrp="1"/>
          </p:cNvSpPr>
          <p:nvPr>
            <p:ph sz="half" idx="1"/>
          </p:nvPr>
        </p:nvSpPr>
        <p:spPr>
          <a:xfrm>
            <a:off x="1104900" y="1600200"/>
            <a:ext cx="4914900" cy="4571999"/>
          </a:xfrm>
        </p:spPr>
        <p:txBody>
          <a:bodyPr>
            <a:normAutofit/>
          </a:bodyPr>
          <a:lstStyle/>
          <a:p>
            <a:r>
              <a:rPr lang="vi-VN">
                <a:latin typeface="Arial" panose="020B0604020202020204" pitchFamily="34" charset="0"/>
                <a:cs typeface="Arial" panose="020B0604020202020204" pitchFamily="34" charset="0"/>
              </a:rPr>
              <a:t>Thiết bị điện tử có thể đeo là những thiết bị nhỏ được đeo ở đầu, cổ, cánh tay, thân và bàn chân.</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Đồng hồ thông minh không chỉ giúp chúng ta kết nối mà còn là một phần của hệ thống IoT, chúng cho phép truy cập cần thiết để cải thiện năng suất.</a:t>
            </a:r>
          </a:p>
        </p:txBody>
      </p:sp>
      <p:pic>
        <p:nvPicPr>
          <p:cNvPr id="4" name="Picture 3">
            <a:extLst>
              <a:ext uri="{FF2B5EF4-FFF2-40B4-BE49-F238E27FC236}">
                <a16:creationId xmlns:a16="http://schemas.microsoft.com/office/drawing/2014/main" id="{6D5CA119-095F-46C7-937F-954A606EE81E}"/>
              </a:ext>
            </a:extLst>
          </p:cNvPr>
          <p:cNvPicPr>
            <a:picLocks noChangeAspect="1"/>
          </p:cNvPicPr>
          <p:nvPr/>
        </p:nvPicPr>
        <p:blipFill>
          <a:blip r:embed="rId2"/>
          <a:stretch>
            <a:fillRect/>
          </a:stretch>
        </p:blipFill>
        <p:spPr>
          <a:xfrm>
            <a:off x="6172200" y="1717500"/>
            <a:ext cx="4914900" cy="4337399"/>
          </a:xfrm>
          <a:prstGeom prst="rect">
            <a:avLst/>
          </a:prstGeom>
          <a:noFill/>
        </p:spPr>
      </p:pic>
    </p:spTree>
    <p:extLst>
      <p:ext uri="{BB962C8B-B14F-4D97-AF65-F5344CB8AC3E}">
        <p14:creationId xmlns:p14="http://schemas.microsoft.com/office/powerpoint/2010/main" val="33543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245A-8E16-4334-9579-3EDD163CD308}"/>
              </a:ext>
            </a:extLst>
          </p:cNvPr>
          <p:cNvSpPr>
            <a:spLocks noGrp="1"/>
          </p:cNvSpPr>
          <p:nvPr>
            <p:ph type="title"/>
          </p:nvPr>
        </p:nvSpPr>
        <p:spPr>
          <a:xfrm>
            <a:off x="1104900" y="76200"/>
            <a:ext cx="9980682" cy="1096962"/>
          </a:xfrm>
        </p:spPr>
        <p:txBody>
          <a:bodyPr anchor="b">
            <a:normAutofit/>
          </a:bodyPr>
          <a:lstStyle/>
          <a:p>
            <a:r>
              <a:rPr lang="en-US"/>
              <a:t>Urban IOT: Smart cities, buildings and transport</a:t>
            </a:r>
          </a:p>
        </p:txBody>
      </p:sp>
      <p:pic>
        <p:nvPicPr>
          <p:cNvPr id="7" name="Picture 6" descr="Aerial view of a city skyline">
            <a:extLst>
              <a:ext uri="{FF2B5EF4-FFF2-40B4-BE49-F238E27FC236}">
                <a16:creationId xmlns:a16="http://schemas.microsoft.com/office/drawing/2014/main" id="{534E3CC7-8B03-4696-A037-B25A2896B36F}"/>
              </a:ext>
            </a:extLst>
          </p:cNvPr>
          <p:cNvPicPr>
            <a:picLocks noChangeAspect="1"/>
          </p:cNvPicPr>
          <p:nvPr/>
        </p:nvPicPr>
        <p:blipFill rotWithShape="1">
          <a:blip r:embed="rId2"/>
          <a:srcRect t="28329" r="2" b="3056"/>
          <a:stretch/>
        </p:blipFill>
        <p:spPr>
          <a:xfrm>
            <a:off x="1104900" y="1600200"/>
            <a:ext cx="9982200" cy="4572000"/>
          </a:xfrm>
          <a:prstGeom prst="rect">
            <a:avLst/>
          </a:prstGeom>
          <a:noFill/>
        </p:spPr>
      </p:pic>
    </p:spTree>
    <p:extLst>
      <p:ext uri="{BB962C8B-B14F-4D97-AF65-F5344CB8AC3E}">
        <p14:creationId xmlns:p14="http://schemas.microsoft.com/office/powerpoint/2010/main" val="31253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EF53B4-165E-4C7F-9E01-51EA57110B88}"/>
              </a:ext>
            </a:extLst>
          </p:cNvPr>
          <p:cNvSpPr>
            <a:spLocks noGrp="1"/>
          </p:cNvSpPr>
          <p:nvPr>
            <p:ph type="title"/>
          </p:nvPr>
        </p:nvSpPr>
        <p:spPr>
          <a:xfrm>
            <a:off x="1104900" y="76200"/>
            <a:ext cx="9980682" cy="1096962"/>
          </a:xfrm>
        </p:spPr>
        <p:txBody>
          <a:bodyPr anchor="b">
            <a:normAutofit/>
          </a:bodyPr>
          <a:lstStyle/>
          <a:p>
            <a:r>
              <a:rPr lang="vi-VN" sz="2400"/>
              <a:t>Bây giờ bạn đang hiểu rõ hơn về IoT là gì và cách nó có thể được sử dụng, hãy cùng xem xét một trong những ứng dụng rộng nhất của nó - thành phố thông minh.</a:t>
            </a:r>
            <a:endParaRPr lang="en-US" sz="2400"/>
          </a:p>
        </p:txBody>
      </p:sp>
      <p:pic>
        <p:nvPicPr>
          <p:cNvPr id="4" name="Picture 3">
            <a:extLst>
              <a:ext uri="{FF2B5EF4-FFF2-40B4-BE49-F238E27FC236}">
                <a16:creationId xmlns:a16="http://schemas.microsoft.com/office/drawing/2014/main" id="{F4D504F4-D522-4E09-97E0-3790ECA482B1}"/>
              </a:ext>
            </a:extLst>
          </p:cNvPr>
          <p:cNvPicPr>
            <a:picLocks noChangeAspect="1"/>
          </p:cNvPicPr>
          <p:nvPr/>
        </p:nvPicPr>
        <p:blipFill rotWithShape="1">
          <a:blip r:embed="rId2"/>
          <a:srcRect t="8397" r="2" b="2"/>
          <a:stretch/>
        </p:blipFill>
        <p:spPr>
          <a:xfrm>
            <a:off x="1104900" y="1600200"/>
            <a:ext cx="9982200" cy="4572000"/>
          </a:xfrm>
          <a:prstGeom prst="rect">
            <a:avLst/>
          </a:prstGeom>
          <a:noFill/>
        </p:spPr>
      </p:pic>
    </p:spTree>
    <p:extLst>
      <p:ext uri="{BB962C8B-B14F-4D97-AF65-F5344CB8AC3E}">
        <p14:creationId xmlns:p14="http://schemas.microsoft.com/office/powerpoint/2010/main" val="348802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F355CDE-1A91-4D16-BF36-8AE595CF03C0}"/>
              </a:ext>
            </a:extLst>
          </p:cNvPr>
          <p:cNvSpPr>
            <a:spLocks noGrp="1"/>
          </p:cNvSpPr>
          <p:nvPr>
            <p:ph idx="4294967295"/>
          </p:nvPr>
        </p:nvSpPr>
        <p:spPr>
          <a:xfrm>
            <a:off x="1104900" y="1863725"/>
            <a:ext cx="10721340" cy="3274331"/>
          </a:xfrm>
        </p:spPr>
        <p:style>
          <a:lnRef idx="2">
            <a:schemeClr val="accent2"/>
          </a:lnRef>
          <a:fillRef idx="1">
            <a:schemeClr val="lt1"/>
          </a:fillRef>
          <a:effectRef idx="0">
            <a:schemeClr val="accent2"/>
          </a:effectRef>
          <a:fontRef idx="minor">
            <a:schemeClr val="dk1"/>
          </a:fontRef>
        </p:style>
        <p:txBody>
          <a:bodyPr>
            <a:normAutofit/>
          </a:bodyPr>
          <a:lstStyle/>
          <a:p>
            <a:pPr marL="0" indent="0" algn="ctr">
              <a:buNone/>
            </a:pPr>
            <a:r>
              <a:rPr lang="vi-VN" sz="2800"/>
              <a:t>… Thành phố Thông minh ngày nay có lẽ tốt nhất có thể được mô tả như một phương pháp luận quy hoạch thành phố / phát triển đô thị dựa nhiều vào CNTT-TT để thu thập thông tin đầu vào cần thiết và đưa ra các quyết định quy hoạch và kỹ thuật tối ưu.</a:t>
            </a:r>
            <a:endParaRPr lang="en-US" sz="2800"/>
          </a:p>
          <a:p>
            <a:pPr marL="0" indent="0" algn="ctr">
              <a:buNone/>
            </a:pPr>
            <a:r>
              <a:rPr lang="vi-VN" sz="2800"/>
              <a:t>(Dustdar, 2017)</a:t>
            </a:r>
            <a:endParaRPr lang="en-US" sz="2800"/>
          </a:p>
        </p:txBody>
      </p:sp>
      <p:pic>
        <p:nvPicPr>
          <p:cNvPr id="10" name="Picture 9">
            <a:extLst>
              <a:ext uri="{FF2B5EF4-FFF2-40B4-BE49-F238E27FC236}">
                <a16:creationId xmlns:a16="http://schemas.microsoft.com/office/drawing/2014/main" id="{B89DA5A2-CA2B-4469-9CD0-952F59FE359B}"/>
              </a:ext>
            </a:extLst>
          </p:cNvPr>
          <p:cNvPicPr>
            <a:picLocks noChangeAspect="1"/>
          </p:cNvPicPr>
          <p:nvPr/>
        </p:nvPicPr>
        <p:blipFill>
          <a:blip r:embed="rId2"/>
          <a:stretch>
            <a:fillRect/>
          </a:stretch>
        </p:blipFill>
        <p:spPr>
          <a:xfrm>
            <a:off x="766762" y="1525587"/>
            <a:ext cx="676275" cy="676275"/>
          </a:xfrm>
          <a:prstGeom prst="rect">
            <a:avLst/>
          </a:prstGeom>
        </p:spPr>
      </p:pic>
    </p:spTree>
    <p:extLst>
      <p:ext uri="{BB962C8B-B14F-4D97-AF65-F5344CB8AC3E}">
        <p14:creationId xmlns:p14="http://schemas.microsoft.com/office/powerpoint/2010/main" val="2762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C356-1716-4395-930E-A62A47B6C238}"/>
              </a:ext>
            </a:extLst>
          </p:cNvPr>
          <p:cNvSpPr>
            <a:spLocks noGrp="1"/>
          </p:cNvSpPr>
          <p:nvPr>
            <p:ph type="title"/>
          </p:nvPr>
        </p:nvSpPr>
        <p:spPr/>
        <p:txBody>
          <a:bodyPr/>
          <a:lstStyle/>
          <a:p>
            <a:r>
              <a:rPr lang="en-US"/>
              <a:t>Barcelona Smart city</a:t>
            </a:r>
          </a:p>
        </p:txBody>
      </p:sp>
      <p:sp>
        <p:nvSpPr>
          <p:cNvPr id="3" name="Content Placeholder 2">
            <a:extLst>
              <a:ext uri="{FF2B5EF4-FFF2-40B4-BE49-F238E27FC236}">
                <a16:creationId xmlns:a16="http://schemas.microsoft.com/office/drawing/2014/main" id="{B2A7F343-5B73-4910-AF4B-1441768CEAB7}"/>
              </a:ext>
            </a:extLst>
          </p:cNvPr>
          <p:cNvSpPr>
            <a:spLocks noGrp="1"/>
          </p:cNvSpPr>
          <p:nvPr>
            <p:ph idx="1"/>
          </p:nvPr>
        </p:nvSpPr>
        <p:spPr>
          <a:xfrm>
            <a:off x="1104900" y="1404257"/>
            <a:ext cx="9982200" cy="4767943"/>
          </a:xfrm>
        </p:spPr>
        <p:txBody>
          <a:bodyPr>
            <a:normAutofit/>
          </a:bodyPr>
          <a:lstStyle/>
          <a:p>
            <a:r>
              <a:rPr lang="vi-VN" sz="2000"/>
              <a:t>Thành phố thông minh sử dụng Internet of Things để cải thiện chất lượng cuộc sống của công dân. Họ kết nối những người không được kết nối và quản lý tài sản và nguồn lực một cách hiệu quả nhất có thể, nhằm hướng tới sự bền vững về kinh tế, xã hội và môi trường.</a:t>
            </a:r>
            <a:endParaRPr lang="en-US" sz="2000"/>
          </a:p>
          <a:p>
            <a:r>
              <a:rPr lang="vi-VN" sz="2000"/>
              <a:t>Barcelona là một ví dụ điển hình về thành phố thông minh.</a:t>
            </a:r>
            <a:endParaRPr lang="en-US" sz="2000"/>
          </a:p>
          <a:p>
            <a:r>
              <a:rPr lang="en-US" sz="2000">
                <a:hlinkClick r:id="rId2"/>
              </a:rPr>
              <a:t>https://www.youtube.com/watch?v=bANfnYDTzxE</a:t>
            </a:r>
            <a:endParaRPr lang="en-US" sz="2000"/>
          </a:p>
          <a:p>
            <a:r>
              <a:rPr lang="en-US" sz="2000">
                <a:hlinkClick r:id="rId3"/>
              </a:rPr>
              <a:t>https://www.youtube.com/watch?v=Br5aJa6MkBc</a:t>
            </a:r>
            <a:endParaRPr lang="en-US" sz="2000"/>
          </a:p>
          <a:p>
            <a:r>
              <a:rPr lang="en-US" sz="2000">
                <a:hlinkClick r:id="rId4"/>
              </a:rPr>
              <a:t>https://www.youtube.com/watch?v=wmSMLSHhReU</a:t>
            </a:r>
            <a:endParaRPr lang="en-US" sz="2000"/>
          </a:p>
          <a:p>
            <a:endParaRPr lang="en-US" sz="2000"/>
          </a:p>
          <a:p>
            <a:pPr marL="0" indent="0">
              <a:buNone/>
            </a:pPr>
            <a:endParaRPr lang="en-US" sz="2000"/>
          </a:p>
        </p:txBody>
      </p:sp>
    </p:spTree>
    <p:extLst>
      <p:ext uri="{BB962C8B-B14F-4D97-AF65-F5344CB8AC3E}">
        <p14:creationId xmlns:p14="http://schemas.microsoft.com/office/powerpoint/2010/main" val="288160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E6FA-38A3-4294-9E0A-45E7ED6D692C}"/>
              </a:ext>
            </a:extLst>
          </p:cNvPr>
          <p:cNvSpPr>
            <a:spLocks noGrp="1"/>
          </p:cNvSpPr>
          <p:nvPr>
            <p:ph type="title"/>
          </p:nvPr>
        </p:nvSpPr>
        <p:spPr/>
        <p:txBody>
          <a:bodyPr/>
          <a:lstStyle/>
          <a:p>
            <a:r>
              <a:rPr lang="en-US"/>
              <a:t>Khái niệm IOT</a:t>
            </a:r>
          </a:p>
        </p:txBody>
      </p:sp>
      <p:sp>
        <p:nvSpPr>
          <p:cNvPr id="3" name="Content Placeholder 2">
            <a:extLst>
              <a:ext uri="{FF2B5EF4-FFF2-40B4-BE49-F238E27FC236}">
                <a16:creationId xmlns:a16="http://schemas.microsoft.com/office/drawing/2014/main" id="{E3C1011D-B87A-4739-BE9D-DCF86690BC3D}"/>
              </a:ext>
            </a:extLst>
          </p:cNvPr>
          <p:cNvSpPr>
            <a:spLocks noGrp="1"/>
          </p:cNvSpPr>
          <p:nvPr>
            <p:ph idx="1"/>
          </p:nvPr>
        </p:nvSpPr>
        <p:spPr>
          <a:xfrm>
            <a:off x="1104900" y="1583871"/>
            <a:ext cx="9982200" cy="4862593"/>
          </a:xfrm>
        </p:spPr>
        <p:txBody>
          <a:bodyPr>
            <a:normAutofit lnSpcReduction="10000"/>
          </a:bodyPr>
          <a:lstStyle/>
          <a:p>
            <a:r>
              <a:rPr lang="vi-VN" sz="2000"/>
              <a:t>Đã có rất nhiều bài viết về Internet of Things trong 5 năm qua</a:t>
            </a:r>
            <a:endParaRPr lang="en-US" sz="2000"/>
          </a:p>
          <a:p>
            <a:pPr lvl="1"/>
            <a:r>
              <a:rPr lang="en-US" sz="2000">
                <a:hlinkClick r:id="rId2"/>
              </a:rPr>
              <a:t>https://iotvn.vn/</a:t>
            </a:r>
            <a:endParaRPr lang="en-US" sz="2000"/>
          </a:p>
          <a:p>
            <a:pPr lvl="1"/>
            <a:r>
              <a:rPr lang="en-US" sz="2000">
                <a:hlinkClick r:id="rId3"/>
              </a:rPr>
              <a:t>https://iotvietnam.com/</a:t>
            </a:r>
            <a:endParaRPr lang="en-US" sz="2000"/>
          </a:p>
          <a:p>
            <a:pPr lvl="1"/>
            <a:r>
              <a:rPr lang="en-US" sz="2000" b="1">
                <a:hlinkClick r:id="rId4"/>
              </a:rPr>
              <a:t>https://internetofthingswiki.com/</a:t>
            </a:r>
            <a:endParaRPr lang="en-US" sz="2000" b="1"/>
          </a:p>
          <a:p>
            <a:pPr lvl="1"/>
            <a:r>
              <a:rPr lang="en-US" sz="2000" b="1">
                <a:hlinkClick r:id="rId5"/>
              </a:rPr>
              <a:t>https://theinternetofthings.eu/</a:t>
            </a:r>
            <a:endParaRPr lang="en-US" sz="2000" b="1"/>
          </a:p>
          <a:p>
            <a:r>
              <a:rPr lang="vi-VN" sz="2000"/>
              <a:t>Những phát triển được IoT hỗ trợ như ô tô tự </a:t>
            </a:r>
            <a:r>
              <a:rPr lang="en-US" sz="2000"/>
              <a:t>lái</a:t>
            </a:r>
          </a:p>
          <a:p>
            <a:r>
              <a:rPr lang="en-US" sz="2000"/>
              <a:t>V</a:t>
            </a:r>
            <a:r>
              <a:rPr lang="vi-VN" sz="2000"/>
              <a:t>ới thể dục </a:t>
            </a:r>
            <a:r>
              <a:rPr lang="en-US" sz="2000"/>
              <a:t>có thể</a:t>
            </a:r>
            <a:r>
              <a:rPr lang="vi-VN" sz="2000"/>
              <a:t> theo dõi hoạt động thể chất và các thiết bị kết nối Internet để quản lý</a:t>
            </a:r>
            <a:endParaRPr lang="en-US" sz="2000"/>
          </a:p>
          <a:p>
            <a:r>
              <a:rPr lang="vi-VN" sz="2000"/>
              <a:t>Các nhà sản xuất, công ty dầu khí và các doanh nghiệp khác đã bắt đầu nhận thấy thành quả ban đầu từ các công nghệ IoT trong hoạt động của họ. Và các nhà cung cấp công nghệ đang tăng cường phát triển các doanh nghiệp IoT và tạo ra các chiến lược để giúp khách hàng thiết kế, triển khai và vận hành các hệ thống phức tạp — đồng thời làm việc để lấp đầy khoảng cách giữa khả năng thu thập dữ liệu từ thế giới vật lý và khả năng nắm bắt và phân tích dữ liệu đó nó một cách kịp thời.</a:t>
            </a:r>
            <a:endParaRPr lang="en-US" sz="2000"/>
          </a:p>
        </p:txBody>
      </p:sp>
    </p:spTree>
    <p:extLst>
      <p:ext uri="{BB962C8B-B14F-4D97-AF65-F5344CB8AC3E}">
        <p14:creationId xmlns:p14="http://schemas.microsoft.com/office/powerpoint/2010/main" val="99712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CFB7E-05F3-4FA8-95D0-CD806830A24B}"/>
              </a:ext>
            </a:extLst>
          </p:cNvPr>
          <p:cNvSpPr>
            <a:spLocks noGrp="1"/>
          </p:cNvSpPr>
          <p:nvPr>
            <p:ph type="title"/>
          </p:nvPr>
        </p:nvSpPr>
        <p:spPr/>
        <p:txBody>
          <a:bodyPr/>
          <a:lstStyle/>
          <a:p>
            <a:r>
              <a:rPr lang="en-US"/>
              <a:t>Question 1</a:t>
            </a:r>
          </a:p>
        </p:txBody>
      </p:sp>
      <p:sp>
        <p:nvSpPr>
          <p:cNvPr id="4" name="Content Placeholder 3">
            <a:extLst>
              <a:ext uri="{FF2B5EF4-FFF2-40B4-BE49-F238E27FC236}">
                <a16:creationId xmlns:a16="http://schemas.microsoft.com/office/drawing/2014/main" id="{F9748EC7-3907-44A0-A95F-5D888A2933B2}"/>
              </a:ext>
            </a:extLst>
          </p:cNvPr>
          <p:cNvSpPr>
            <a:spLocks noGrp="1"/>
          </p:cNvSpPr>
          <p:nvPr>
            <p:ph sz="half" idx="1"/>
          </p:nvPr>
        </p:nvSpPr>
        <p:spPr/>
        <p:txBody>
          <a:bodyPr/>
          <a:lstStyle/>
          <a:p>
            <a:r>
              <a:rPr lang="en-US">
                <a:latin typeface="Arial" panose="020B0604020202020204" pitchFamily="34" charset="0"/>
                <a:cs typeface="Arial" panose="020B0604020202020204" pitchFamily="34" charset="0"/>
              </a:rPr>
              <a:t>Đoạn video nói rằng tất cả các thành phố đều phải đối mặt với những vấn đề giống nhau. Đánh giá những gì bạn đã thấy và nghe thấy trong video, hãy nêu tên hai trong số các vấn đề của thành phố mà Barcelona đang giải quyết bằng các giải pháp IoT (chọn hai).</a:t>
            </a:r>
          </a:p>
        </p:txBody>
      </p:sp>
      <p:sp>
        <p:nvSpPr>
          <p:cNvPr id="5" name="Content Placeholder 4">
            <a:extLst>
              <a:ext uri="{FF2B5EF4-FFF2-40B4-BE49-F238E27FC236}">
                <a16:creationId xmlns:a16="http://schemas.microsoft.com/office/drawing/2014/main" id="{3F001331-E5E1-484D-9D2C-6D33C74FA57F}"/>
              </a:ext>
            </a:extLst>
          </p:cNvPr>
          <p:cNvSpPr>
            <a:spLocks noGrp="1"/>
          </p:cNvSpPr>
          <p:nvPr>
            <p:ph sz="half" idx="2"/>
          </p:nvPr>
        </p:nvSpPr>
        <p:spPr/>
        <p:txBody>
          <a:bodyPr/>
          <a:lstStyle/>
          <a:p>
            <a:pPr marL="457200" indent="-457200">
              <a:buFont typeface="+mj-lt"/>
              <a:buAutoNum type="alphaLcPeriod"/>
            </a:pPr>
            <a:r>
              <a:rPr lang="en-US" b="0" i="0">
                <a:solidFill>
                  <a:srgbClr val="454545"/>
                </a:solidFill>
                <a:effectLst/>
                <a:latin typeface="Inter"/>
              </a:rPr>
              <a:t>Graffiti</a:t>
            </a:r>
          </a:p>
          <a:p>
            <a:pPr marL="457200" indent="-457200">
              <a:buFont typeface="+mj-lt"/>
              <a:buAutoNum type="alphaLcPeriod"/>
            </a:pPr>
            <a:r>
              <a:rPr lang="en-US" b="0" i="0">
                <a:solidFill>
                  <a:srgbClr val="454545"/>
                </a:solidFill>
                <a:effectLst/>
                <a:latin typeface="Inter"/>
              </a:rPr>
              <a:t>Traffic</a:t>
            </a:r>
            <a:endParaRPr lang="en-US">
              <a:solidFill>
                <a:srgbClr val="454545"/>
              </a:solidFill>
              <a:latin typeface="Inter"/>
            </a:endParaRPr>
          </a:p>
          <a:p>
            <a:pPr marL="457200" indent="-457200">
              <a:buFont typeface="+mj-lt"/>
              <a:buAutoNum type="alphaLcPeriod"/>
            </a:pPr>
            <a:r>
              <a:rPr lang="en-US" b="0" i="0">
                <a:solidFill>
                  <a:srgbClr val="454545"/>
                </a:solidFill>
                <a:effectLst/>
                <a:latin typeface="Inter"/>
              </a:rPr>
              <a:t>Litter</a:t>
            </a:r>
          </a:p>
          <a:p>
            <a:pPr marL="457200" indent="-457200">
              <a:buFont typeface="+mj-lt"/>
              <a:buAutoNum type="alphaLcPeriod"/>
            </a:pPr>
            <a:r>
              <a:rPr lang="en-US" b="0" i="0">
                <a:solidFill>
                  <a:srgbClr val="454545"/>
                </a:solidFill>
                <a:effectLst/>
                <a:latin typeface="Inter"/>
              </a:rPr>
              <a:t>Pollution</a:t>
            </a:r>
            <a:endParaRPr lang="en-US">
              <a:solidFill>
                <a:srgbClr val="454545"/>
              </a:solidFill>
              <a:latin typeface="Inter"/>
            </a:endParaRPr>
          </a:p>
          <a:p>
            <a:pPr marL="457200" indent="-457200">
              <a:buFont typeface="+mj-lt"/>
              <a:buAutoNum type="alphaLcPeriod"/>
            </a:pPr>
            <a:r>
              <a:rPr lang="en-US" b="0" i="0">
                <a:solidFill>
                  <a:srgbClr val="454545"/>
                </a:solidFill>
                <a:effectLst/>
                <a:latin typeface="Inter"/>
              </a:rPr>
              <a:t>Safe streets</a:t>
            </a:r>
          </a:p>
          <a:p>
            <a:pPr marL="457200" indent="-457200">
              <a:buFont typeface="+mj-lt"/>
              <a:buAutoNum type="alphaLcPeriod"/>
            </a:pPr>
            <a:r>
              <a:rPr lang="en-US" b="0" i="0">
                <a:solidFill>
                  <a:srgbClr val="454545"/>
                </a:solidFill>
                <a:effectLst/>
                <a:latin typeface="Inter"/>
              </a:rPr>
              <a:t>Urban sprawl</a:t>
            </a:r>
            <a:endParaRPr lang="en-US"/>
          </a:p>
        </p:txBody>
      </p:sp>
    </p:spTree>
    <p:extLst>
      <p:ext uri="{BB962C8B-B14F-4D97-AF65-F5344CB8AC3E}">
        <p14:creationId xmlns:p14="http://schemas.microsoft.com/office/powerpoint/2010/main" val="279494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7386-7130-4BB2-84FE-B6A4E621A316}"/>
              </a:ext>
            </a:extLst>
          </p:cNvPr>
          <p:cNvSpPr>
            <a:spLocks noGrp="1"/>
          </p:cNvSpPr>
          <p:nvPr>
            <p:ph type="title"/>
          </p:nvPr>
        </p:nvSpPr>
        <p:spPr/>
        <p:txBody>
          <a:bodyPr/>
          <a:lstStyle/>
          <a:p>
            <a:r>
              <a:rPr lang="en-US"/>
              <a:t>Question 2</a:t>
            </a:r>
          </a:p>
        </p:txBody>
      </p:sp>
      <p:sp>
        <p:nvSpPr>
          <p:cNvPr id="3" name="Content Placeholder 2">
            <a:extLst>
              <a:ext uri="{FF2B5EF4-FFF2-40B4-BE49-F238E27FC236}">
                <a16:creationId xmlns:a16="http://schemas.microsoft.com/office/drawing/2014/main" id="{69BCD3EC-4B85-43DB-A7B9-5275F464FEA5}"/>
              </a:ext>
            </a:extLst>
          </p:cNvPr>
          <p:cNvSpPr>
            <a:spLocks noGrp="1"/>
          </p:cNvSpPr>
          <p:nvPr>
            <p:ph sz="half" idx="1"/>
          </p:nvPr>
        </p:nvSpPr>
        <p:spPr>
          <a:xfrm>
            <a:off x="172212" y="1453896"/>
            <a:ext cx="4914900" cy="4571999"/>
          </a:xfrm>
        </p:spPr>
        <p:txBody>
          <a:bodyPr/>
          <a:lstStyle/>
          <a:p>
            <a:r>
              <a:rPr lang="vi-VN">
                <a:latin typeface="Arial" panose="020B0604020202020204" pitchFamily="34" charset="0"/>
                <a:cs typeface="Arial" panose="020B0604020202020204" pitchFamily="34" charset="0"/>
              </a:rPr>
              <a:t>Dữ liệu thời gian thực được cung cấp bởi “</a:t>
            </a:r>
            <a:r>
              <a:rPr lang="en-US">
                <a:latin typeface="Arial" panose="020B0604020202020204" pitchFamily="34" charset="0"/>
                <a:cs typeface="Arial" panose="020B0604020202020204" pitchFamily="34" charset="0"/>
              </a:rPr>
              <a:t>things</a:t>
            </a:r>
            <a:r>
              <a:rPr lang="vi-VN">
                <a:latin typeface="Arial" panose="020B0604020202020204" pitchFamily="34" charset="0"/>
                <a:cs typeface="Arial" panose="020B0604020202020204" pitchFamily="34" charset="0"/>
              </a:rPr>
              <a:t>" được kết nối dẫn đến việc hợp lý hóa các dịch vụ, giúp Barcelona bền vững hơn về mặt kinh tế, môi trường và thậm chí là xã hội. Tính bền vững này được thể hiện như thế nào trong đèn đường của Barcelona? (chọn 3)</a:t>
            </a:r>
            <a:endParaRPr lang="en-US">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6335BE5-569C-4D45-B2A4-C189C2BFEFF7}"/>
              </a:ext>
            </a:extLst>
          </p:cNvPr>
          <p:cNvSpPr>
            <a:spLocks noGrp="1"/>
          </p:cNvSpPr>
          <p:nvPr>
            <p:ph sz="half" idx="2"/>
          </p:nvPr>
        </p:nvSpPr>
        <p:spPr>
          <a:xfrm>
            <a:off x="5311140" y="1453895"/>
            <a:ext cx="6708648" cy="5327905"/>
          </a:xfrm>
        </p:spPr>
        <p:txBody>
          <a:bodyPr/>
          <a:lstStyle/>
          <a:p>
            <a:pPr marL="457200" indent="-457200">
              <a:buFont typeface="+mj-lt"/>
              <a:buAutoNum type="arabicPeriod"/>
            </a:pPr>
            <a:r>
              <a:rPr lang="vi-VN">
                <a:latin typeface="Arial" panose="020B0604020202020204" pitchFamily="34" charset="0"/>
                <a:cs typeface="Arial" panose="020B0604020202020204" pitchFamily="34" charset="0"/>
              </a:rPr>
              <a:t>Tiết kiệm năng lượng và do đó tiết kiệm tiền, làm cho đèn bền vững hơn về mặt kinh tế và môi trường.</a:t>
            </a:r>
            <a:endParaRPr lang="en-US">
              <a:latin typeface="Arial" panose="020B0604020202020204" pitchFamily="34" charset="0"/>
              <a:cs typeface="Arial" panose="020B0604020202020204" pitchFamily="34" charset="0"/>
            </a:endParaRPr>
          </a:p>
          <a:p>
            <a:pPr marL="457200" indent="-457200">
              <a:buFont typeface="+mj-lt"/>
              <a:buAutoNum type="arabicPeriod"/>
            </a:pPr>
            <a:r>
              <a:rPr lang="en-US">
                <a:latin typeface="Arial" panose="020B0604020202020204" pitchFamily="34" charset="0"/>
                <a:cs typeface="Arial" panose="020B0604020202020204" pitchFamily="34" charset="0"/>
              </a:rPr>
              <a:t>Màu sáng thay đổi để phù hợp với tâm trạng của thành phố, góp phần vào sự bền vững của xã hội.</a:t>
            </a:r>
          </a:p>
          <a:p>
            <a:pPr marL="457200" indent="-457200">
              <a:buFont typeface="+mj-lt"/>
              <a:buAutoNum type="arabicPeriod"/>
            </a:pPr>
            <a:r>
              <a:rPr lang="vi-VN">
                <a:latin typeface="Arial" panose="020B0604020202020204" pitchFamily="34" charset="0"/>
                <a:cs typeface="Arial" panose="020B0604020202020204" pitchFamily="34" charset="0"/>
              </a:rPr>
              <a:t>Tối ưu hóa bảo trì giúp giảm chi phí từ nhân công và các bộ phận, tạo ra tính bền vững về kinh tế.</a:t>
            </a:r>
            <a:endParaRPr lang="en-US">
              <a:latin typeface="Arial" panose="020B0604020202020204" pitchFamily="34" charset="0"/>
              <a:cs typeface="Arial" panose="020B0604020202020204" pitchFamily="34" charset="0"/>
            </a:endParaRPr>
          </a:p>
          <a:p>
            <a:pPr marL="457200" indent="-457200">
              <a:buFont typeface="+mj-lt"/>
              <a:buAutoNum type="arabicPeriod"/>
            </a:pPr>
            <a:r>
              <a:rPr lang="vi-VN">
                <a:latin typeface="Arial" panose="020B0604020202020204" pitchFamily="34" charset="0"/>
                <a:cs typeface="Arial" panose="020B0604020202020204" pitchFamily="34" charset="0"/>
              </a:rPr>
              <a:t>Chiếu sáng đường phố vào ban đêm để đảm bảo an toàn là một yếu tố tạo nên sự bền vững của xã hội.</a:t>
            </a:r>
            <a:endParaRPr lang="en-US">
              <a:latin typeface="Arial" panose="020B0604020202020204" pitchFamily="34" charset="0"/>
              <a:cs typeface="Arial" panose="020B0604020202020204" pitchFamily="34" charset="0"/>
            </a:endParaRPr>
          </a:p>
          <a:p>
            <a:pPr marL="457200" indent="-457200">
              <a:buFont typeface="+mj-lt"/>
              <a:buAutoNum type="arabicPeriod"/>
            </a:pPr>
            <a:r>
              <a:rPr lang="en-US">
                <a:latin typeface="Arial" panose="020B0604020202020204" pitchFamily="34" charset="0"/>
                <a:cs typeface="Arial" panose="020B0604020202020204" pitchFamily="34" charset="0"/>
              </a:rPr>
              <a:t>Đèn cung cấp điểm phát WiFi cung cấp kết nối, góp phần vào sự bền vững kinh tế và xã hội.</a:t>
            </a:r>
          </a:p>
          <a:p>
            <a:pPr marL="457200" indent="-457200">
              <a:buFont typeface="+mj-lt"/>
              <a:buAutoNum type="arabicPeriod"/>
            </a:pPr>
            <a:r>
              <a:rPr lang="vi-VN">
                <a:latin typeface="Arial" panose="020B0604020202020204" pitchFamily="34" charset="0"/>
                <a:cs typeface="Arial" panose="020B0604020202020204" pitchFamily="34" charset="0"/>
              </a:rPr>
              <a:t>Đèn cung cấp khả năng giám sát các thùng rác thải tạo ra sự bền vững về môi trường và kinh tế, do các thùng rác chỉ được làm trống khi chúng cần đến.</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990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1ADB-93CB-402F-B4A0-DB8F26CA1A00}"/>
              </a:ext>
            </a:extLst>
          </p:cNvPr>
          <p:cNvSpPr>
            <a:spLocks noGrp="1"/>
          </p:cNvSpPr>
          <p:nvPr>
            <p:ph type="title"/>
          </p:nvPr>
        </p:nvSpPr>
        <p:spPr/>
        <p:txBody>
          <a:bodyPr/>
          <a:lstStyle/>
          <a:p>
            <a:r>
              <a:rPr lang="en-US"/>
              <a:t>Sydney Harbour Bridge</a:t>
            </a:r>
          </a:p>
        </p:txBody>
      </p:sp>
      <p:pic>
        <p:nvPicPr>
          <p:cNvPr id="5" name="Picture 4">
            <a:extLst>
              <a:ext uri="{FF2B5EF4-FFF2-40B4-BE49-F238E27FC236}">
                <a16:creationId xmlns:a16="http://schemas.microsoft.com/office/drawing/2014/main" id="{7540BA5B-6EBD-404F-8A3B-041E0622ECAD}"/>
              </a:ext>
            </a:extLst>
          </p:cNvPr>
          <p:cNvPicPr>
            <a:picLocks noChangeAspect="1"/>
          </p:cNvPicPr>
          <p:nvPr/>
        </p:nvPicPr>
        <p:blipFill>
          <a:blip r:embed="rId2"/>
          <a:stretch>
            <a:fillRect/>
          </a:stretch>
        </p:blipFill>
        <p:spPr>
          <a:xfrm>
            <a:off x="1103464" y="1351709"/>
            <a:ext cx="9949420" cy="4094350"/>
          </a:xfrm>
          <a:prstGeom prst="rect">
            <a:avLst/>
          </a:prstGeom>
        </p:spPr>
      </p:pic>
      <p:sp>
        <p:nvSpPr>
          <p:cNvPr id="9" name="TextBox 8">
            <a:extLst>
              <a:ext uri="{FF2B5EF4-FFF2-40B4-BE49-F238E27FC236}">
                <a16:creationId xmlns:a16="http://schemas.microsoft.com/office/drawing/2014/main" id="{8988E771-F888-4D58-815E-1741ED7749DC}"/>
              </a:ext>
            </a:extLst>
          </p:cNvPr>
          <p:cNvSpPr txBox="1"/>
          <p:nvPr/>
        </p:nvSpPr>
        <p:spPr>
          <a:xfrm>
            <a:off x="3627345" y="5624606"/>
            <a:ext cx="4212290" cy="369332"/>
          </a:xfrm>
          <a:prstGeom prst="rect">
            <a:avLst/>
          </a:prstGeom>
          <a:noFill/>
        </p:spPr>
        <p:txBody>
          <a:bodyPr wrap="square">
            <a:spAutoFit/>
          </a:bodyPr>
          <a:lstStyle/>
          <a:p>
            <a:r>
              <a:rPr lang="en-US">
                <a:hlinkClick r:id="rId3"/>
              </a:rPr>
              <a:t>https://youtu.be/2Dk352Cc7yw</a:t>
            </a:r>
            <a:endParaRPr lang="en-US"/>
          </a:p>
        </p:txBody>
      </p:sp>
    </p:spTree>
    <p:extLst>
      <p:ext uri="{BB962C8B-B14F-4D97-AF65-F5344CB8AC3E}">
        <p14:creationId xmlns:p14="http://schemas.microsoft.com/office/powerpoint/2010/main" val="269411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60A8-AE63-484A-8ECC-C51DDF8B6979}"/>
              </a:ext>
            </a:extLst>
          </p:cNvPr>
          <p:cNvSpPr>
            <a:spLocks noGrp="1"/>
          </p:cNvSpPr>
          <p:nvPr>
            <p:ph type="title"/>
          </p:nvPr>
        </p:nvSpPr>
        <p:spPr/>
        <p:txBody>
          <a:bodyPr/>
          <a:lstStyle/>
          <a:p>
            <a:r>
              <a:rPr lang="en-US"/>
              <a:t>Question 1</a:t>
            </a:r>
          </a:p>
        </p:txBody>
      </p:sp>
      <p:sp>
        <p:nvSpPr>
          <p:cNvPr id="4" name="Content Placeholder 3">
            <a:extLst>
              <a:ext uri="{FF2B5EF4-FFF2-40B4-BE49-F238E27FC236}">
                <a16:creationId xmlns:a16="http://schemas.microsoft.com/office/drawing/2014/main" id="{A2B23B0B-F574-4EFB-9CF2-D30F728CDCC0}"/>
              </a:ext>
            </a:extLst>
          </p:cNvPr>
          <p:cNvSpPr>
            <a:spLocks noGrp="1"/>
          </p:cNvSpPr>
          <p:nvPr>
            <p:ph sz="half" idx="1"/>
          </p:nvPr>
        </p:nvSpPr>
        <p:spPr/>
        <p:txBody>
          <a:bodyPr>
            <a:normAutofit/>
          </a:bodyPr>
          <a:lstStyle/>
          <a:p>
            <a:r>
              <a:rPr lang="vi-VN">
                <a:latin typeface="Arial" panose="020B0604020202020204" pitchFamily="34" charset="0"/>
                <a:cs typeface="Arial" panose="020B0604020202020204" pitchFamily="34" charset="0"/>
              </a:rPr>
              <a:t>Tại sao Cầu Cảng Sydney được giám sát bằng công nghệ IoT?</a:t>
            </a:r>
            <a:endParaRPr lang="en-US">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2CBC320D-BF10-43AE-9700-A4AB9D4C4B50}"/>
              </a:ext>
            </a:extLst>
          </p:cNvPr>
          <p:cNvSpPr>
            <a:spLocks noGrp="1"/>
          </p:cNvSpPr>
          <p:nvPr>
            <p:ph sz="half" idx="2"/>
          </p:nvPr>
        </p:nvSpPr>
        <p:spPr/>
        <p:txBody>
          <a:bodyPr/>
          <a:lstStyle/>
          <a:p>
            <a:pPr marL="457200" indent="-457200">
              <a:buFont typeface="+mj-lt"/>
              <a:buAutoNum type="arabicPeriod"/>
            </a:pPr>
            <a:r>
              <a:rPr lang="vi-VN">
                <a:latin typeface="Arial" panose="020B0604020202020204" pitchFamily="34" charset="0"/>
                <a:cs typeface="Arial" panose="020B0604020202020204" pitchFamily="34" charset="0"/>
              </a:rPr>
              <a:t>Để đếm xe tải và các phương tiện giao thông khác qua cầu.</a:t>
            </a:r>
            <a:endParaRPr lang="en-US">
              <a:latin typeface="Arial" panose="020B0604020202020204" pitchFamily="34" charset="0"/>
              <a:cs typeface="Arial" panose="020B0604020202020204" pitchFamily="34" charset="0"/>
            </a:endParaRPr>
          </a:p>
          <a:p>
            <a:pPr marL="457200" indent="-457200">
              <a:buFont typeface="+mj-lt"/>
              <a:buAutoNum type="arabicPeriod"/>
            </a:pPr>
            <a:r>
              <a:rPr lang="vi-VN">
                <a:latin typeface="Arial" panose="020B0604020202020204" pitchFamily="34" charset="0"/>
                <a:cs typeface="Arial" panose="020B0604020202020204" pitchFamily="34" charset="0"/>
              </a:rPr>
              <a:t>Để xem nó đang đối phó như thế nào với tải trọng hàng hóa và lưu lượng giao thông ngày càng tăng.</a:t>
            </a:r>
            <a:endParaRPr lang="en-US">
              <a:latin typeface="Arial" panose="020B0604020202020204" pitchFamily="34" charset="0"/>
              <a:cs typeface="Arial" panose="020B0604020202020204" pitchFamily="34" charset="0"/>
            </a:endParaRPr>
          </a:p>
          <a:p>
            <a:pPr marL="457200" indent="-457200">
              <a:buFont typeface="+mj-lt"/>
              <a:buAutoNum type="arabicPeriod"/>
            </a:pPr>
            <a:r>
              <a:rPr lang="en-US">
                <a:latin typeface="Arial" panose="020B0604020202020204" pitchFamily="34" charset="0"/>
                <a:cs typeface="Arial" panose="020B0604020202020204" pitchFamily="34" charset="0"/>
              </a:rPr>
              <a:t>Để đo độ to của giọng cầu</a:t>
            </a:r>
          </a:p>
        </p:txBody>
      </p:sp>
    </p:spTree>
    <p:extLst>
      <p:ext uri="{BB962C8B-B14F-4D97-AF65-F5344CB8AC3E}">
        <p14:creationId xmlns:p14="http://schemas.microsoft.com/office/powerpoint/2010/main" val="28495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60A8-AE63-484A-8ECC-C51DDF8B6979}"/>
              </a:ext>
            </a:extLst>
          </p:cNvPr>
          <p:cNvSpPr>
            <a:spLocks noGrp="1"/>
          </p:cNvSpPr>
          <p:nvPr>
            <p:ph type="title"/>
          </p:nvPr>
        </p:nvSpPr>
        <p:spPr/>
        <p:txBody>
          <a:bodyPr/>
          <a:lstStyle/>
          <a:p>
            <a:r>
              <a:rPr lang="en-US"/>
              <a:t>Question 2</a:t>
            </a:r>
          </a:p>
        </p:txBody>
      </p:sp>
      <p:sp>
        <p:nvSpPr>
          <p:cNvPr id="4" name="Content Placeholder 3">
            <a:extLst>
              <a:ext uri="{FF2B5EF4-FFF2-40B4-BE49-F238E27FC236}">
                <a16:creationId xmlns:a16="http://schemas.microsoft.com/office/drawing/2014/main" id="{A2B23B0B-F574-4EFB-9CF2-D30F728CDCC0}"/>
              </a:ext>
            </a:extLst>
          </p:cNvPr>
          <p:cNvSpPr>
            <a:spLocks noGrp="1"/>
          </p:cNvSpPr>
          <p:nvPr>
            <p:ph sz="half" idx="1"/>
          </p:nvPr>
        </p:nvSpPr>
        <p:spPr/>
        <p:txBody>
          <a:bodyPr/>
          <a:lstStyle/>
          <a:p>
            <a:r>
              <a:rPr lang="vi-VN">
                <a:latin typeface="Arial" panose="020B0604020202020204" pitchFamily="34" charset="0"/>
                <a:cs typeface="Arial" panose="020B0604020202020204" pitchFamily="34" charset="0"/>
              </a:rPr>
              <a:t>Có bao nhiêu cảm biến trên Cầu Cảng Sydney?</a:t>
            </a:r>
            <a:endParaRPr lang="en-US">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2CBC320D-BF10-43AE-9700-A4AB9D4C4B50}"/>
              </a:ext>
            </a:extLst>
          </p:cNvPr>
          <p:cNvSpPr>
            <a:spLocks noGrp="1"/>
          </p:cNvSpPr>
          <p:nvPr>
            <p:ph sz="half" idx="2"/>
          </p:nvPr>
        </p:nvSpPr>
        <p:spPr/>
        <p:txBody>
          <a:bodyPr/>
          <a:lstStyle/>
          <a:p>
            <a:pPr marL="457200" indent="-457200">
              <a:buFont typeface="+mj-lt"/>
              <a:buAutoNum type="arabicPeriod"/>
            </a:pPr>
            <a:r>
              <a:rPr lang="en-US">
                <a:latin typeface="Arial" panose="020B0604020202020204" pitchFamily="34" charset="0"/>
                <a:cs typeface="Arial" panose="020B0604020202020204" pitchFamily="34" charset="0"/>
              </a:rPr>
              <a:t>320</a:t>
            </a:r>
          </a:p>
          <a:p>
            <a:pPr marL="457200" indent="-457200">
              <a:buFont typeface="+mj-lt"/>
              <a:buAutoNum type="arabicPeriod"/>
            </a:pPr>
            <a:r>
              <a:rPr lang="en-US">
                <a:latin typeface="Arial" panose="020B0604020202020204" pitchFamily="34" charset="0"/>
                <a:cs typeface="Arial" panose="020B0604020202020204" pitchFamily="34" charset="0"/>
              </a:rPr>
              <a:t>3200</a:t>
            </a:r>
          </a:p>
          <a:p>
            <a:pPr marL="457200" indent="-457200">
              <a:buFont typeface="+mj-lt"/>
              <a:buAutoNum type="arabicPeriod"/>
            </a:pPr>
            <a:r>
              <a:rPr lang="en-US">
                <a:latin typeface="Arial" panose="020B0604020202020204" pitchFamily="34" charset="0"/>
                <a:cs typeface="Arial" panose="020B0604020202020204" pitchFamily="34" charset="0"/>
              </a:rPr>
              <a:t>2300</a:t>
            </a:r>
          </a:p>
          <a:p>
            <a:pPr marL="457200" indent="-457200">
              <a:buFont typeface="+mj-lt"/>
              <a:buAutoNum type="arabicPeriod"/>
            </a:pPr>
            <a:r>
              <a:rPr lang="en-US">
                <a:latin typeface="Arial" panose="020B0604020202020204" pitchFamily="34" charset="0"/>
                <a:cs typeface="Arial" panose="020B0604020202020204" pitchFamily="34" charset="0"/>
              </a:rPr>
              <a:t>23000</a:t>
            </a:r>
          </a:p>
        </p:txBody>
      </p:sp>
    </p:spTree>
    <p:extLst>
      <p:ext uri="{BB962C8B-B14F-4D97-AF65-F5344CB8AC3E}">
        <p14:creationId xmlns:p14="http://schemas.microsoft.com/office/powerpoint/2010/main" val="363134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60A8-AE63-484A-8ECC-C51DDF8B6979}"/>
              </a:ext>
            </a:extLst>
          </p:cNvPr>
          <p:cNvSpPr>
            <a:spLocks noGrp="1"/>
          </p:cNvSpPr>
          <p:nvPr>
            <p:ph type="title"/>
          </p:nvPr>
        </p:nvSpPr>
        <p:spPr/>
        <p:txBody>
          <a:bodyPr/>
          <a:lstStyle/>
          <a:p>
            <a:r>
              <a:rPr lang="en-US"/>
              <a:t>Question 3</a:t>
            </a:r>
          </a:p>
        </p:txBody>
      </p:sp>
      <p:sp>
        <p:nvSpPr>
          <p:cNvPr id="4" name="Content Placeholder 3">
            <a:extLst>
              <a:ext uri="{FF2B5EF4-FFF2-40B4-BE49-F238E27FC236}">
                <a16:creationId xmlns:a16="http://schemas.microsoft.com/office/drawing/2014/main" id="{A2B23B0B-F574-4EFB-9CF2-D30F728CDCC0}"/>
              </a:ext>
            </a:extLst>
          </p:cNvPr>
          <p:cNvSpPr>
            <a:spLocks noGrp="1"/>
          </p:cNvSpPr>
          <p:nvPr>
            <p:ph sz="half" idx="1"/>
          </p:nvPr>
        </p:nvSpPr>
        <p:spPr/>
        <p:txBody>
          <a:bodyPr/>
          <a:lstStyle/>
          <a:p>
            <a:r>
              <a:rPr lang="en-US">
                <a:latin typeface="Arial" panose="020B0604020202020204" pitchFamily="34" charset="0"/>
                <a:cs typeface="Arial" panose="020B0604020202020204" pitchFamily="34" charset="0"/>
              </a:rPr>
              <a:t>Các cảm biến trên Cầu cảng Sydney phát hiện điều gì?</a:t>
            </a:r>
          </a:p>
        </p:txBody>
      </p:sp>
      <p:sp>
        <p:nvSpPr>
          <p:cNvPr id="5" name="Content Placeholder 4">
            <a:extLst>
              <a:ext uri="{FF2B5EF4-FFF2-40B4-BE49-F238E27FC236}">
                <a16:creationId xmlns:a16="http://schemas.microsoft.com/office/drawing/2014/main" id="{2CBC320D-BF10-43AE-9700-A4AB9D4C4B50}"/>
              </a:ext>
            </a:extLst>
          </p:cNvPr>
          <p:cNvSpPr>
            <a:spLocks noGrp="1"/>
          </p:cNvSpPr>
          <p:nvPr>
            <p:ph sz="half" idx="2"/>
          </p:nvPr>
        </p:nvSpPr>
        <p:spPr>
          <a:xfrm>
            <a:off x="6335486" y="1600199"/>
            <a:ext cx="4914900" cy="4571999"/>
          </a:xfrm>
        </p:spPr>
        <p:txBody>
          <a:bodyPr/>
          <a:lstStyle/>
          <a:p>
            <a:pPr marL="457200" indent="-457200">
              <a:buFont typeface="+mj-lt"/>
              <a:buAutoNum type="arabicPeriod"/>
            </a:pPr>
            <a:r>
              <a:rPr lang="en-US"/>
              <a:t>Thay đổi áp suất</a:t>
            </a:r>
          </a:p>
          <a:p>
            <a:pPr marL="457200" indent="-457200">
              <a:buFont typeface="+mj-lt"/>
              <a:buAutoNum type="arabicPeriod"/>
            </a:pPr>
            <a:r>
              <a:rPr lang="en-US"/>
              <a:t>Mặt đường mòn</a:t>
            </a:r>
          </a:p>
          <a:p>
            <a:pPr marL="457200" indent="-457200">
              <a:buFont typeface="+mj-lt"/>
              <a:buAutoNum type="arabicPeriod"/>
            </a:pPr>
            <a:r>
              <a:rPr lang="en-US"/>
              <a:t>Sự rung lắc</a:t>
            </a:r>
          </a:p>
          <a:p>
            <a:pPr marL="457200" indent="-457200">
              <a:buFont typeface="+mj-lt"/>
              <a:buAutoNum type="arabicPeriod"/>
            </a:pPr>
            <a:r>
              <a:rPr lang="en-US"/>
              <a:t>Thay đổi nhiệt</a:t>
            </a:r>
          </a:p>
        </p:txBody>
      </p:sp>
    </p:spTree>
    <p:extLst>
      <p:ext uri="{BB962C8B-B14F-4D97-AF65-F5344CB8AC3E}">
        <p14:creationId xmlns:p14="http://schemas.microsoft.com/office/powerpoint/2010/main" val="365166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60A8-AE63-484A-8ECC-C51DDF8B6979}"/>
              </a:ext>
            </a:extLst>
          </p:cNvPr>
          <p:cNvSpPr>
            <a:spLocks noGrp="1"/>
          </p:cNvSpPr>
          <p:nvPr>
            <p:ph type="title"/>
          </p:nvPr>
        </p:nvSpPr>
        <p:spPr/>
        <p:txBody>
          <a:bodyPr/>
          <a:lstStyle/>
          <a:p>
            <a:r>
              <a:rPr lang="en-US"/>
              <a:t>Question 4</a:t>
            </a:r>
          </a:p>
        </p:txBody>
      </p:sp>
      <p:sp>
        <p:nvSpPr>
          <p:cNvPr id="4" name="Content Placeholder 3">
            <a:extLst>
              <a:ext uri="{FF2B5EF4-FFF2-40B4-BE49-F238E27FC236}">
                <a16:creationId xmlns:a16="http://schemas.microsoft.com/office/drawing/2014/main" id="{A2B23B0B-F574-4EFB-9CF2-D30F728CDCC0}"/>
              </a:ext>
            </a:extLst>
          </p:cNvPr>
          <p:cNvSpPr>
            <a:spLocks noGrp="1"/>
          </p:cNvSpPr>
          <p:nvPr>
            <p:ph sz="half" idx="1"/>
          </p:nvPr>
        </p:nvSpPr>
        <p:spPr/>
        <p:txBody>
          <a:bodyPr/>
          <a:lstStyle/>
          <a:p>
            <a:r>
              <a:rPr lang="vi-VN">
                <a:latin typeface="Arial" panose="020B0604020202020204" pitchFamily="34" charset="0"/>
                <a:cs typeface="Arial" panose="020B0604020202020204" pitchFamily="34" charset="0"/>
              </a:rPr>
              <a:t>Điều gì kết nối các cảm biến với nơi dữ liệu được thu thập và đối chiếu?</a:t>
            </a:r>
            <a:endParaRPr lang="en-US">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2CBC320D-BF10-43AE-9700-A4AB9D4C4B50}"/>
              </a:ext>
            </a:extLst>
          </p:cNvPr>
          <p:cNvSpPr>
            <a:spLocks noGrp="1"/>
          </p:cNvSpPr>
          <p:nvPr>
            <p:ph sz="half" idx="2"/>
          </p:nvPr>
        </p:nvSpPr>
        <p:spPr/>
        <p:txBody>
          <a:bodyPr/>
          <a:lstStyle/>
          <a:p>
            <a:pPr marL="457200" indent="-457200">
              <a:buFont typeface="+mj-lt"/>
              <a:buAutoNum type="arabicPeriod"/>
            </a:pPr>
            <a:r>
              <a:rPr lang="en-US">
                <a:latin typeface="Arial" panose="020B0604020202020204" pitchFamily="34" charset="0"/>
                <a:cs typeface="Arial" panose="020B0604020202020204" pitchFamily="34" charset="0"/>
              </a:rPr>
              <a:t>Wifi</a:t>
            </a:r>
          </a:p>
          <a:p>
            <a:pPr marL="457200" indent="-457200">
              <a:buFont typeface="+mj-lt"/>
              <a:buAutoNum type="arabicPeriod"/>
            </a:pPr>
            <a:r>
              <a:rPr lang="en-US">
                <a:latin typeface="Arial" panose="020B0604020202020204" pitchFamily="34" charset="0"/>
                <a:cs typeface="Arial" panose="020B0604020202020204" pitchFamily="34" charset="0"/>
              </a:rPr>
              <a:t>RF (Radio Frequency)</a:t>
            </a:r>
          </a:p>
          <a:p>
            <a:pPr marL="457200" indent="-457200">
              <a:buFont typeface="+mj-lt"/>
              <a:buAutoNum type="arabicPeriod"/>
            </a:pPr>
            <a:r>
              <a:rPr lang="en-US">
                <a:latin typeface="Arial" panose="020B0604020202020204" pitchFamily="34" charset="0"/>
                <a:cs typeface="Arial" panose="020B0604020202020204" pitchFamily="34" charset="0"/>
              </a:rPr>
              <a:t>Fibre Optics</a:t>
            </a:r>
          </a:p>
        </p:txBody>
      </p:sp>
    </p:spTree>
    <p:extLst>
      <p:ext uri="{BB962C8B-B14F-4D97-AF65-F5344CB8AC3E}">
        <p14:creationId xmlns:p14="http://schemas.microsoft.com/office/powerpoint/2010/main" val="375050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40C4-FC4B-4D6F-A9F0-7343579C2EAF}"/>
              </a:ext>
            </a:extLst>
          </p:cNvPr>
          <p:cNvSpPr>
            <a:spLocks noGrp="1"/>
          </p:cNvSpPr>
          <p:nvPr>
            <p:ph type="title"/>
          </p:nvPr>
        </p:nvSpPr>
        <p:spPr/>
        <p:txBody>
          <a:bodyPr/>
          <a:lstStyle/>
          <a:p>
            <a:r>
              <a:rPr lang="en-US"/>
              <a:t>IOT – Lợi ích</a:t>
            </a:r>
          </a:p>
        </p:txBody>
      </p:sp>
      <p:sp>
        <p:nvSpPr>
          <p:cNvPr id="3" name="Content Placeholder 2">
            <a:extLst>
              <a:ext uri="{FF2B5EF4-FFF2-40B4-BE49-F238E27FC236}">
                <a16:creationId xmlns:a16="http://schemas.microsoft.com/office/drawing/2014/main" id="{21CD93F8-7A8A-4F7E-BABA-F50A1C6B1453}"/>
              </a:ext>
            </a:extLst>
          </p:cNvPr>
          <p:cNvSpPr>
            <a:spLocks noGrp="1"/>
          </p:cNvSpPr>
          <p:nvPr>
            <p:ph idx="1"/>
          </p:nvPr>
        </p:nvSpPr>
        <p:spPr>
          <a:xfrm>
            <a:off x="1104900" y="1436914"/>
            <a:ext cx="9982200" cy="4572000"/>
          </a:xfrm>
        </p:spPr>
        <p:txBody>
          <a:bodyPr>
            <a:normAutofit/>
          </a:bodyPr>
          <a:lstStyle/>
          <a:p>
            <a:r>
              <a:rPr lang="vi-VN" sz="2000"/>
              <a:t>Sự tương tác của khách hàng được cải thiện </a:t>
            </a:r>
            <a:endParaRPr lang="en-US" sz="2000"/>
          </a:p>
          <a:p>
            <a:pPr lvl="1"/>
            <a:r>
              <a:rPr lang="vi-VN" sz="2000"/>
              <a:t>Các phân tích hiện tại có những điểm mù và sai sót đáng kể về độ chính xác; và như đã lưu ý, sự tham gia vẫn bị động. IoT hoàn toàn biến đổi điều này để đạt được sự tương tác phong phú và hiệu quả hơn với khán giả.</a:t>
            </a:r>
            <a:endParaRPr lang="en-US" sz="2000"/>
          </a:p>
          <a:p>
            <a:r>
              <a:rPr lang="vi-VN" sz="2000"/>
              <a:t>Tối ưu hóa công nghệ </a:t>
            </a:r>
            <a:endParaRPr lang="en-US" sz="2000"/>
          </a:p>
          <a:p>
            <a:pPr lvl="1"/>
            <a:r>
              <a:rPr lang="vi-VN" sz="2000"/>
              <a:t>Các công nghệ và dữ liệu tương tự giúp cải thiện trải nghiệm của khách hàng cũng cải thiện việc sử dụng thiết bị và hỗ trợ các cải tiến mạnh mẽ hơn cho công nghệ. IoT mở ra thế giới dữ liệu trường và chức năng quan trọng.</a:t>
            </a:r>
            <a:endParaRPr lang="en-US" sz="2000"/>
          </a:p>
        </p:txBody>
      </p:sp>
    </p:spTree>
    <p:extLst>
      <p:ext uri="{BB962C8B-B14F-4D97-AF65-F5344CB8AC3E}">
        <p14:creationId xmlns:p14="http://schemas.microsoft.com/office/powerpoint/2010/main" val="268195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Định nghĩa IOT</a:t>
            </a:r>
          </a:p>
        </p:txBody>
      </p:sp>
      <p:pic>
        <p:nvPicPr>
          <p:cNvPr id="5" name="CRTIOT1I2017-V003200_DTH">
            <a:hlinkClick r:id="" action="ppaction://media"/>
            <a:extLst>
              <a:ext uri="{FF2B5EF4-FFF2-40B4-BE49-F238E27FC236}">
                <a16:creationId xmlns:a16="http://schemas.microsoft.com/office/drawing/2014/main" id="{DA4C1092-0917-4A10-8C3A-1A36CC8CCAC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32000" y="1600200"/>
            <a:ext cx="8128000" cy="4572000"/>
          </a:xfrm>
        </p:spPr>
      </p:pic>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0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76200"/>
            <a:ext cx="9980682" cy="1096962"/>
          </a:xfrm>
        </p:spPr>
        <p:txBody>
          <a:bodyPr anchor="b">
            <a:normAutofit/>
          </a:bodyPr>
          <a:lstStyle/>
          <a:p>
            <a:r>
              <a:rPr lang="en-US"/>
              <a:t>Định nghĩa IOT</a:t>
            </a:r>
          </a:p>
        </p:txBody>
      </p:sp>
      <p:sp>
        <p:nvSpPr>
          <p:cNvPr id="4" name="Content Placeholder 3">
            <a:extLst>
              <a:ext uri="{FF2B5EF4-FFF2-40B4-BE49-F238E27FC236}">
                <a16:creationId xmlns:a16="http://schemas.microsoft.com/office/drawing/2014/main" id="{055EF1E3-29CE-456F-BBCB-284DF63E72A7}"/>
              </a:ext>
            </a:extLst>
          </p:cNvPr>
          <p:cNvSpPr>
            <a:spLocks noGrp="1"/>
          </p:cNvSpPr>
          <p:nvPr>
            <p:ph sz="half" idx="1"/>
          </p:nvPr>
        </p:nvSpPr>
        <p:spPr>
          <a:xfrm>
            <a:off x="1104900" y="1600200"/>
            <a:ext cx="4914900" cy="4571999"/>
          </a:xfrm>
        </p:spPr>
        <p:txBody>
          <a:bodyPr>
            <a:normAutofit/>
          </a:bodyPr>
          <a:lstStyle/>
          <a:p>
            <a:r>
              <a:rPr lang="vi-VN">
                <a:latin typeface="Arial" panose="020B0604020202020204" pitchFamily="34" charset="0"/>
                <a:cs typeface="Arial" panose="020B0604020202020204" pitchFamily="34" charset="0"/>
              </a:rPr>
              <a:t>Kết nối những thứ hàng ngày được nhúng với thiết bị điện tử, phần mềm và cảm biến với internet cho phép thu thập và trao đổi dữ liệu mà không cần sự tương tác của con người được gọi là Internet of Things (IoT).</a:t>
            </a:r>
            <a:endParaRPr lang="en-US">
              <a:latin typeface="Arial" panose="020B0604020202020204" pitchFamily="34" charset="0"/>
              <a:cs typeface="Arial" panose="020B0604020202020204" pitchFamily="34" charset="0"/>
            </a:endParaRPr>
          </a:p>
          <a:p>
            <a:r>
              <a:rPr lang="vi-VN">
                <a:latin typeface="Arial" panose="020B0604020202020204" pitchFamily="34" charset="0"/>
                <a:cs typeface="Arial" panose="020B0604020202020204" pitchFamily="34" charset="0"/>
              </a:rPr>
              <a:t>Thuật ngữ "Things" trong Internet of Things đề cập đến bất cứ thứ gì và mọi thứ trong cuộc sống hàng ngày được truy cập hoặc kết nối thông qua internet.</a:t>
            </a:r>
            <a:endParaRPr lang="en-US">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DFA7DB4-CB3B-4D80-8A22-1BB7D9A40F58}"/>
              </a:ext>
            </a:extLst>
          </p:cNvPr>
          <p:cNvPicPr>
            <a:picLocks noChangeAspect="1"/>
          </p:cNvPicPr>
          <p:nvPr/>
        </p:nvPicPr>
        <p:blipFill>
          <a:blip r:embed="rId2"/>
          <a:stretch>
            <a:fillRect/>
          </a:stretch>
        </p:blipFill>
        <p:spPr>
          <a:xfrm>
            <a:off x="6343650" y="1600200"/>
            <a:ext cx="4571999" cy="4571999"/>
          </a:xfrm>
          <a:prstGeom prst="rect">
            <a:avLst/>
          </a:prstGeom>
          <a:noFill/>
        </p:spPr>
      </p:pic>
    </p:spTree>
    <p:extLst>
      <p:ext uri="{BB962C8B-B14F-4D97-AF65-F5344CB8AC3E}">
        <p14:creationId xmlns:p14="http://schemas.microsoft.com/office/powerpoint/2010/main" val="306240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Định nghĩa IOT</a:t>
            </a:r>
          </a:p>
        </p:txBody>
      </p:sp>
      <p:sp>
        <p:nvSpPr>
          <p:cNvPr id="4" name="Content Placeholder 3">
            <a:extLst>
              <a:ext uri="{FF2B5EF4-FFF2-40B4-BE49-F238E27FC236}">
                <a16:creationId xmlns:a16="http://schemas.microsoft.com/office/drawing/2014/main" id="{055EF1E3-29CE-456F-BBCB-284DF63E72A7}"/>
              </a:ext>
            </a:extLst>
          </p:cNvPr>
          <p:cNvSpPr>
            <a:spLocks noGrp="1"/>
          </p:cNvSpPr>
          <p:nvPr>
            <p:ph idx="1"/>
          </p:nvPr>
        </p:nvSpPr>
        <p:spPr/>
        <p:txBody>
          <a:bodyPr>
            <a:normAutofit/>
          </a:bodyPr>
          <a:lstStyle/>
          <a:p>
            <a:r>
              <a:rPr lang="vi-VN" sz="2000"/>
              <a:t>IoT (Internet of Things) là một hệ thống phân tích và tự động hóa tiên tiến khai thác công nghệ mạng, cảm biến, dữ liệu lớn và trí tuệ nhân tạo để cung cấp các hệ thống hoàn chỉnh cho một sản phẩm hoặc dịch vụ. Các hệ thống này cho phép tính minh bạch, kiểm soát và hiệu suất cao hơn khi áp dụng cho bất kỳ ngành hoặc hệ thống nào.</a:t>
            </a:r>
            <a:endParaRPr lang="en-US" sz="2000"/>
          </a:p>
          <a:p>
            <a:r>
              <a:rPr lang="vi-VN" sz="2000"/>
              <a:t>Hệ thống IoT có các ứng dụng trong các ngành thông qua tính linh hoạt độc đáo và khả năng phù hợp trong mọi môi trường. Chúng tăng cường thu thập dữ liệu, tự động hóa, hoạt động và hơn thế nữa thông qua các thiết bị thông minh và công nghệ cho phép mạnh mẽ.</a:t>
            </a:r>
            <a:endParaRPr lang="en-US" sz="2000"/>
          </a:p>
        </p:txBody>
      </p:sp>
    </p:spTree>
    <p:extLst>
      <p:ext uri="{BB962C8B-B14F-4D97-AF65-F5344CB8AC3E}">
        <p14:creationId xmlns:p14="http://schemas.microsoft.com/office/powerpoint/2010/main" val="289411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923</TotalTime>
  <Words>5331</Words>
  <Application>Microsoft Office PowerPoint</Application>
  <PresentationFormat>Widescreen</PresentationFormat>
  <Paragraphs>331</Paragraphs>
  <Slides>67</Slides>
  <Notes>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Euphemia</vt:lpstr>
      <vt:lpstr>Inter</vt:lpstr>
      <vt:lpstr>MyriadPro-Semibold</vt:lpstr>
      <vt:lpstr>Plantagenet Cherokee</vt:lpstr>
      <vt:lpstr>Wingdings</vt:lpstr>
      <vt:lpstr>Academic Literature 16x9</vt:lpstr>
      <vt:lpstr> internet of thing</vt:lpstr>
      <vt:lpstr>Nội dung chính</vt:lpstr>
      <vt:lpstr>Định Nghĩa IOT</vt:lpstr>
      <vt:lpstr>Sự phát triển của chuyển đổi kỹ thuật số</vt:lpstr>
      <vt:lpstr>Sự phát triển của chuyển đổi kỹ thuật số</vt:lpstr>
      <vt:lpstr>Khái niệm IOT</vt:lpstr>
      <vt:lpstr>Định nghĩa IOT</vt:lpstr>
      <vt:lpstr>Định nghĩa IOT</vt:lpstr>
      <vt:lpstr>Định nghĩa IOT</vt:lpstr>
      <vt:lpstr>Tầm nhìn, Xu hướng mới nổi, Ý nghĩa kinh tế,…</vt:lpstr>
      <vt:lpstr>Có chín nơi IoT tạo ra giá trị</vt:lpstr>
      <vt:lpstr>Có chín nơi IoT tạo ra giá trị</vt:lpstr>
      <vt:lpstr>Có chín nơi IoT tạo ra giá trị</vt:lpstr>
      <vt:lpstr>Các tiềm năng IOT</vt:lpstr>
      <vt:lpstr>Khả năng tương tác giữa các hệ thống IoT được yêu cầu để nắm bắt 40% Giá trị tiềm năng</vt:lpstr>
      <vt:lpstr>Khả năng tương tác là một nguồn giá trị quan trọng trong các hệ thống IoT</vt:lpstr>
      <vt:lpstr>Hầu hết dữ liệu IoT được thu thập không được sử dụng và dữ liệu được sử dụng khôngkhai thác triệt để</vt:lpstr>
      <vt:lpstr>Giá trị nhiều hơn sẽ được tạo ra ở các nền kinh tế tiên tiến, nhưng có cơ hội đáng kể ở các nước đang phát triển</vt:lpstr>
      <vt:lpstr>Giá trị nhiều hơn sẽ được tạo ra ở các nền kinh tế tiên tiến, nhưng có cơ hội đáng kể ở các nước đang phát triển</vt:lpstr>
      <vt:lpstr>Mô hình truyền thống Công và nghệ hỗ trợ IoT</vt:lpstr>
      <vt:lpstr>Để bắt đầu, chúng ta sẽ nói về hai thành phần IoT chính - cảm biến và thiết bị truyền động.</vt:lpstr>
      <vt:lpstr>Communications</vt:lpstr>
      <vt:lpstr>RFID and NFC (Near‐Field Communication)</vt:lpstr>
      <vt:lpstr>RFID and NFC (Near‐Field Communication)</vt:lpstr>
      <vt:lpstr>Bluetooth Low Energy (BLE)</vt:lpstr>
      <vt:lpstr>Bluetooth® 802.15.4</vt:lpstr>
      <vt:lpstr>BLE applications</vt:lpstr>
      <vt:lpstr>Hoạt động Zigbee</vt:lpstr>
      <vt:lpstr>LiFi</vt:lpstr>
      <vt:lpstr>LiFi</vt:lpstr>
      <vt:lpstr>6LowPAN</vt:lpstr>
      <vt:lpstr>Zigbee - IEEE 802.15.4</vt:lpstr>
      <vt:lpstr>So sánh các công nghệ khác nhau</vt:lpstr>
      <vt:lpstr>Protocols</vt:lpstr>
      <vt:lpstr>HTTP</vt:lpstr>
      <vt:lpstr>WebSocket</vt:lpstr>
      <vt:lpstr>Message Queuing Telemetry Transport (MQTT)</vt:lpstr>
      <vt:lpstr>Quality of Service (QoS)</vt:lpstr>
      <vt:lpstr>Constrained Application Protocol (CoAP)</vt:lpstr>
      <vt:lpstr>CoAP thực hiện hai hoạt động chính là nhắn tin và yêu cầu / phản hồi</vt:lpstr>
      <vt:lpstr>Sơ đồ hoạt động</vt:lpstr>
      <vt:lpstr>XMPP</vt:lpstr>
      <vt:lpstr>Node‐RED</vt:lpstr>
      <vt:lpstr>Node‐RED</vt:lpstr>
      <vt:lpstr>Cấp độ IoT và mẫu triển khai</vt:lpstr>
      <vt:lpstr>IBM Watson IoT—Bluemix (http://www.ibm.com/internet‐of‐things/)</vt:lpstr>
      <vt:lpstr>IBM Watson IoT—Bluemix (http://www.ibm.com/internet‐of‐things/)</vt:lpstr>
      <vt:lpstr>AWS IoT (https://aws.amazon.com/iot/)</vt:lpstr>
      <vt:lpstr>Microsoft Azure IoT Suite (https://azure.microsoft.com/en‐us/suites/ iot‐suite/)</vt:lpstr>
      <vt:lpstr>Các cloud khác</vt:lpstr>
      <vt:lpstr>Các vấn đề và thách thức, ứng dụng của IoT</vt:lpstr>
      <vt:lpstr>IOT – Lợi ích</vt:lpstr>
      <vt:lpstr>IOT – Bất Lợi</vt:lpstr>
      <vt:lpstr>IOT – Bất Lợi</vt:lpstr>
      <vt:lpstr>Wearable Electronics</vt:lpstr>
      <vt:lpstr>Urban IOT: Smart cities, buildings and transport</vt:lpstr>
      <vt:lpstr>Bây giờ bạn đang hiểu rõ hơn về IoT là gì và cách nó có thể được sử dụng, hãy cùng xem xét một trong những ứng dụng rộng nhất của nó - thành phố thông minh.</vt:lpstr>
      <vt:lpstr>PowerPoint Presentation</vt:lpstr>
      <vt:lpstr>Barcelona Smart city</vt:lpstr>
      <vt:lpstr>Question 1</vt:lpstr>
      <vt:lpstr>Question 2</vt:lpstr>
      <vt:lpstr>Sydney Harbour Bridge</vt:lpstr>
      <vt:lpstr>Question 1</vt:lpstr>
      <vt:lpstr>Question 2</vt:lpstr>
      <vt:lpstr>Question 3</vt:lpstr>
      <vt:lpstr>Question 4</vt:lpstr>
      <vt:lpstr>IOT – Lợi ích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dc:title>
  <dc:creator>Mai Van Phuong Vu</dc:creator>
  <cp:lastModifiedBy>mai vu</cp:lastModifiedBy>
  <cp:revision>18</cp:revision>
  <dcterms:created xsi:type="dcterms:W3CDTF">2022-02-15T14:07:31Z</dcterms:created>
  <dcterms:modified xsi:type="dcterms:W3CDTF">2023-10-22T12:17:00Z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